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76" autoAdjust="0"/>
  </p:normalViewPr>
  <p:slideViewPr>
    <p:cSldViewPr>
      <p:cViewPr varScale="1">
        <p:scale>
          <a:sx n="134" d="100"/>
          <a:sy n="134" d="100"/>
        </p:scale>
        <p:origin x="138" y="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15.9</c:v>
                </c:pt>
                <c:pt idx="1">
                  <c:v>64.099999999999994</c:v>
                </c:pt>
                <c:pt idx="2">
                  <c:v>76.5</c:v>
                </c:pt>
                <c:pt idx="3">
                  <c:v>79.5</c:v>
                </c:pt>
                <c:pt idx="4">
                  <c:v>49.4</c:v>
                </c:pt>
                <c:pt idx="5">
                  <c:v>68.7</c:v>
                </c:pt>
                <c:pt idx="6">
                  <c:v>52.1</c:v>
                </c:pt>
                <c:pt idx="7">
                  <c:v>64.5</c:v>
                </c:pt>
                <c:pt idx="8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3.6</c:v>
                </c:pt>
                <c:pt idx="1">
                  <c:v>0.5</c:v>
                </c:pt>
                <c:pt idx="2">
                  <c:v>0.2</c:v>
                </c:pt>
                <c:pt idx="3">
                  <c:v>0.6</c:v>
                </c:pt>
                <c:pt idx="4">
                  <c:v>0.9</c:v>
                </c:pt>
                <c:pt idx="5">
                  <c:v>0.5</c:v>
                </c:pt>
                <c:pt idx="6">
                  <c:v>0</c:v>
                </c:pt>
                <c:pt idx="7">
                  <c:v>0.9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6.8</c:v>
                </c:pt>
                <c:pt idx="2">
                  <c:v>8.9</c:v>
                </c:pt>
                <c:pt idx="3">
                  <c:v>1</c:v>
                </c:pt>
                <c:pt idx="4">
                  <c:v>18.8</c:v>
                </c:pt>
                <c:pt idx="5">
                  <c:v>2.2000000000000002</c:v>
                </c:pt>
                <c:pt idx="6">
                  <c:v>2.4</c:v>
                </c:pt>
                <c:pt idx="7">
                  <c:v>6</c:v>
                </c:pt>
                <c:pt idx="8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69.400000000000006</c:v>
                </c:pt>
                <c:pt idx="1">
                  <c:v>28.6</c:v>
                </c:pt>
                <c:pt idx="2">
                  <c:v>13.4</c:v>
                </c:pt>
                <c:pt idx="3">
                  <c:v>18.899999999999999</c:v>
                </c:pt>
                <c:pt idx="4">
                  <c:v>30.9</c:v>
                </c:pt>
                <c:pt idx="5">
                  <c:v>28.6</c:v>
                </c:pt>
                <c:pt idx="6">
                  <c:v>45.5</c:v>
                </c:pt>
                <c:pt idx="7">
                  <c:v>28.6</c:v>
                </c:pt>
                <c:pt idx="8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610496"/>
        <c:axId val="43582976"/>
      </c:barChart>
      <c:valAx>
        <c:axId val="4358297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610496"/>
        <c:crosses val="autoZero"/>
        <c:crossBetween val="between"/>
        <c:majorUnit val="20"/>
        <c:minorUnit val="20"/>
      </c:valAx>
      <c:catAx>
        <c:axId val="4361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82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016949152542373"/>
                  <c:y val="-2.9982967442403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5.6497175141242938E-2"/>
                  <c:y val="-8.9948902327210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1.1299435028248483E-2"/>
                  <c:y val="-1.9080070190620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1597.3</c:v>
                </c:pt>
                <c:pt idx="1">
                  <c:v>337</c:v>
                </c:pt>
                <c:pt idx="2">
                  <c:v>473.7</c:v>
                </c:pt>
                <c:pt idx="3">
                  <c:v>160.9</c:v>
                </c:pt>
                <c:pt idx="4">
                  <c:v>415.4</c:v>
                </c:pt>
                <c:pt idx="5">
                  <c:v>6517.5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fld id="{62757EE2-D785-41D1-9EB5-B8A0C6EEA18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DE19DA33-A9C3-429C-805A-E6EDE7370F21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9,8%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A7BD1FC5-07CD-49FE-BEE5-81AD80BC4263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28,8%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0.13535633257707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C4A3DFD7-5DD2-44B3-B54A-1D75614AC6F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6,6%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-8.4745762711864476E-3"/>
                  <c:y val="0.104489888821653"/>
                </c:manualLayout>
              </c:layout>
              <c:tx>
                <c:rich>
                  <a:bodyPr/>
                  <a:lstStyle/>
                  <a:p>
                    <a:fld id="{113938EB-3BAF-4FDA-B761-35C80C6EDF57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35,2 %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2E2EC4F7-C245-4431-913A-7DD48789F61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4,7%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406,3</a:t>
                    </a:r>
                    <a:r>
                      <a:rPr lang="en-US" baseline="0" dirty="0"/>
                      <a:t>; 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986.4</c:v>
                </c:pt>
                <c:pt idx="1">
                  <c:v>924.3</c:v>
                </c:pt>
                <c:pt idx="2">
                  <c:v>2709.5</c:v>
                </c:pt>
                <c:pt idx="3">
                  <c:v>623.9</c:v>
                </c:pt>
                <c:pt idx="4">
                  <c:v>3317.2</c:v>
                </c:pt>
                <c:pt idx="5">
                  <c:v>444.4</c:v>
                </c:pt>
                <c:pt idx="6">
                  <c:v>406.3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74</c:v>
                </c:pt>
                <c:pt idx="2">
                  <c:v>72.5</c:v>
                </c:pt>
                <c:pt idx="3">
                  <c:v>77.7</c:v>
                </c:pt>
                <c:pt idx="4">
                  <c:v>75</c:v>
                </c:pt>
                <c:pt idx="5">
                  <c:v>73.900000000000006</c:v>
                </c:pt>
                <c:pt idx="6">
                  <c:v>71</c:v>
                </c:pt>
                <c:pt idx="7">
                  <c:v>76.7</c:v>
                </c:pt>
                <c:pt idx="8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9.5</c:v>
                </c:pt>
                <c:pt idx="1">
                  <c:v>25.2</c:v>
                </c:pt>
                <c:pt idx="2">
                  <c:v>27.5</c:v>
                </c:pt>
                <c:pt idx="3">
                  <c:v>22.3</c:v>
                </c:pt>
                <c:pt idx="4">
                  <c:v>20.6</c:v>
                </c:pt>
                <c:pt idx="5">
                  <c:v>26.1</c:v>
                </c:pt>
                <c:pt idx="6">
                  <c:v>29</c:v>
                </c:pt>
                <c:pt idx="7">
                  <c:v>23.7</c:v>
                </c:pt>
                <c:pt idx="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4.8</c:v>
                </c:pt>
                <c:pt idx="4" formatCode="0.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92640"/>
        <c:axId val="76591104"/>
      </c:barChart>
      <c:valAx>
        <c:axId val="76591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2640"/>
        <c:crosses val="autoZero"/>
        <c:crossBetween val="between"/>
        <c:majorUnit val="20"/>
        <c:minorUnit val="20"/>
      </c:valAx>
      <c:catAx>
        <c:axId val="7659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1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3"/>
            <c:bubble3D val="0"/>
            <c:explosion val="14"/>
            <c:extLst>
              <c:ext xmlns:c16="http://schemas.microsoft.com/office/drawing/2014/chart" uri="{C3380CC4-5D6E-409C-BE32-E72D297353CC}">
                <c16:uniqueId val="{00000003-6A8D-409A-8A12-842E742CCA1F}"/>
              </c:ext>
            </c:extLst>
          </c:dPt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2.8248587570622505E-3"/>
                  <c:y val="-7.640879492139607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1.4124293785310734E-2"/>
                  <c:y val="9.08002070675411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6056.9</c:v>
                </c:pt>
                <c:pt idx="1">
                  <c:v>5.4</c:v>
                </c:pt>
                <c:pt idx="2">
                  <c:v>1384.2</c:v>
                </c:pt>
                <c:pt idx="3">
                  <c:v>428.3</c:v>
                </c:pt>
                <c:pt idx="4">
                  <c:v>863.3</c:v>
                </c:pt>
                <c:pt idx="5">
                  <c:v>172.9</c:v>
                </c:pt>
                <c:pt idx="6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64.599999999999994</c:v>
                </c:pt>
                <c:pt idx="1">
                  <c:v>51.3</c:v>
                </c:pt>
                <c:pt idx="2">
                  <c:v>43.3</c:v>
                </c:pt>
                <c:pt idx="3">
                  <c:v>53.3</c:v>
                </c:pt>
                <c:pt idx="4">
                  <c:v>55.5</c:v>
                </c:pt>
                <c:pt idx="5">
                  <c:v>54.8</c:v>
                </c:pt>
                <c:pt idx="6">
                  <c:v>47</c:v>
                </c:pt>
                <c:pt idx="7">
                  <c:v>48.7</c:v>
                </c:pt>
                <c:pt idx="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14.7</c:v>
                </c:pt>
                <c:pt idx="1">
                  <c:v>14.6</c:v>
                </c:pt>
                <c:pt idx="2">
                  <c:v>21.5</c:v>
                </c:pt>
                <c:pt idx="3">
                  <c:v>14.2</c:v>
                </c:pt>
                <c:pt idx="4">
                  <c:v>10.199999999999999</c:v>
                </c:pt>
                <c:pt idx="5">
                  <c:v>10.8</c:v>
                </c:pt>
                <c:pt idx="6">
                  <c:v>18.600000000000001</c:v>
                </c:pt>
                <c:pt idx="7">
                  <c:v>19.399999999999999</c:v>
                </c:pt>
                <c:pt idx="8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26.8</c:v>
                </c:pt>
                <c:pt idx="2">
                  <c:v>28.3</c:v>
                </c:pt>
                <c:pt idx="3">
                  <c:v>24.4</c:v>
                </c:pt>
                <c:pt idx="4">
                  <c:v>24.2</c:v>
                </c:pt>
                <c:pt idx="5">
                  <c:v>27.4</c:v>
                </c:pt>
                <c:pt idx="6">
                  <c:v>29.6</c:v>
                </c:pt>
                <c:pt idx="7">
                  <c:v>25</c:v>
                </c:pt>
                <c:pt idx="8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1.8</c:v>
                </c:pt>
                <c:pt idx="1">
                  <c:v>0.8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5.3</c:v>
                </c:pt>
                <c:pt idx="1">
                  <c:v>6.4</c:v>
                </c:pt>
                <c:pt idx="2">
                  <c:v>6.9</c:v>
                </c:pt>
                <c:pt idx="3">
                  <c:v>8.1</c:v>
                </c:pt>
                <c:pt idx="4">
                  <c:v>5.8</c:v>
                </c:pt>
                <c:pt idx="5">
                  <c:v>7.1</c:v>
                </c:pt>
                <c:pt idx="6">
                  <c:v>4.7</c:v>
                </c:pt>
                <c:pt idx="7">
                  <c:v>7.3</c:v>
                </c:pt>
                <c:pt idx="8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613120"/>
        <c:axId val="77055488"/>
      </c:barChart>
      <c:valAx>
        <c:axId val="7705548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13120"/>
        <c:crosses val="autoZero"/>
        <c:crossBetween val="between"/>
        <c:majorUnit val="20"/>
        <c:minorUnit val="20"/>
      </c:valAx>
      <c:catAx>
        <c:axId val="7661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554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01.04.20 г.</c:v>
                </c:pt>
                <c:pt idx="1">
                  <c:v>01.04.21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291.7</c:v>
                </c:pt>
                <c:pt idx="1">
                  <c:v>209.5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01.04.20 г.</c:v>
                </c:pt>
                <c:pt idx="1">
                  <c:v>01.04.21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85.9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57824"/>
        <c:axId val="77359360"/>
      </c:barChart>
      <c:catAx>
        <c:axId val="773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9360"/>
        <c:crosses val="autoZero"/>
        <c:auto val="1"/>
        <c:lblAlgn val="ctr"/>
        <c:lblOffset val="100"/>
        <c:noMultiLvlLbl val="0"/>
      </c:catAx>
      <c:valAx>
        <c:axId val="773593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0.03481</cdr:x>
      <cdr:y>0.05099</cdr:y>
    </cdr:from>
    <cdr:to>
      <cdr:x>0.10079</cdr:x>
      <cdr:y>0.10918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56483" y="262243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8781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квартал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29658461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60975"/>
              </p:ext>
            </p:extLst>
          </p:nvPr>
        </p:nvGraphicFramePr>
        <p:xfrm>
          <a:off x="107506" y="555526"/>
          <a:ext cx="8928988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35 940,5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9 501,8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35 940,5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9 412,0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35 149,5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9 317,4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35 149,5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9 221,9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+95,5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791,0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184,4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791,0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190,1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-5,7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53602"/>
              </p:ext>
            </p:extLst>
          </p:nvPr>
        </p:nvGraphicFramePr>
        <p:xfrm>
          <a:off x="107503" y="483517"/>
          <a:ext cx="8928988" cy="453803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6 464,9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6 977,4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6012900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7549644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391094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7 869,8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7 422,1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9 412,0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7 257,7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6068410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374369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013064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6563378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41417"/>
              </p:ext>
            </p:extLst>
          </p:nvPr>
        </p:nvGraphicFramePr>
        <p:xfrm>
          <a:off x="-1116632" y="-596602"/>
          <a:ext cx="8866441" cy="484077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01.04.2021года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-93,2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-93,2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7001</TotalTime>
  <Words>818</Words>
  <Application>Microsoft Office PowerPoint</Application>
  <PresentationFormat>Экран (16:9)</PresentationFormat>
  <Paragraphs>469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504</cp:revision>
  <cp:lastPrinted>2021-04-22T07:00:38Z</cp:lastPrinted>
  <dcterms:created xsi:type="dcterms:W3CDTF">2013-10-16T05:53:51Z</dcterms:created>
  <dcterms:modified xsi:type="dcterms:W3CDTF">2021-04-22T08:08:47Z</dcterms:modified>
</cp:coreProperties>
</file>