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8"/>
  </p:notesMasterIdLst>
  <p:sldIdLst>
    <p:sldId id="268" r:id="rId2"/>
    <p:sldId id="257" r:id="rId3"/>
    <p:sldId id="258" r:id="rId4"/>
    <p:sldId id="279" r:id="rId5"/>
    <p:sldId id="272" r:id="rId6"/>
    <p:sldId id="275" r:id="rId7"/>
    <p:sldId id="271" r:id="rId8"/>
    <p:sldId id="260" r:id="rId9"/>
    <p:sldId id="270" r:id="rId10"/>
    <p:sldId id="262" r:id="rId11"/>
    <p:sldId id="280" r:id="rId12"/>
    <p:sldId id="264" r:id="rId13"/>
    <p:sldId id="265" r:id="rId14"/>
    <p:sldId id="266" r:id="rId15"/>
    <p:sldId id="276" r:id="rId16"/>
    <p:sldId id="267" r:id="rId17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16" autoAdjust="0"/>
  </p:normalViewPr>
  <p:slideViewPr>
    <p:cSldViewPr snapToGrid="0">
      <p:cViewPr varScale="1">
        <p:scale>
          <a:sx n="99" d="100"/>
          <a:sy n="99" d="100"/>
        </p:scale>
        <p:origin x="23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1754213102136"/>
          <c:y val="7.3465268647235432E-2"/>
          <c:w val="0.72831388497817184"/>
          <c:h val="0.603468115191858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 полугодие 2021  года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5-6908-4A63-864F-C28EA009618F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908-4A63-864F-C28EA009618F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908-4A63-864F-C28EA009618F}"/>
              </c:ext>
            </c:extLst>
          </c:dPt>
          <c:dLbls>
            <c:dLbl>
              <c:idx val="0"/>
              <c:layout>
                <c:manualLayout>
                  <c:x val="1.3336405244589249E-3"/>
                  <c:y val="-2.2532168235068189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36,2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8-4A63-864F-C28EA009618F}"/>
                </c:ext>
              </c:extLst>
            </c:dLbl>
            <c:dLbl>
              <c:idx val="1"/>
              <c:layout>
                <c:manualLayout>
                  <c:x val="-2.1400172294152048E-3"/>
                  <c:y val="8.9518916842711727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30216366744186"/>
                      <c:h val="7.1751968503937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908-4A63-864F-C28EA009618F}"/>
                </c:ext>
              </c:extLst>
            </c:dLbl>
            <c:dLbl>
              <c:idx val="2"/>
              <c:layout>
                <c:manualLayout>
                  <c:x val="0.14769030579050096"/>
                  <c:y val="2.1004084738000622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7,9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08-4A63-864F-C28EA009618F}"/>
                </c:ext>
              </c:extLst>
            </c:dLbl>
            <c:dLbl>
              <c:idx val="3"/>
              <c:layout>
                <c:manualLayout>
                  <c:x val="0.13328427454204775"/>
                  <c:y val="0.1382661653691037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22721574879439"/>
                      <c:h val="9.52041261024360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908-4A63-864F-C28EA009618F}"/>
                </c:ext>
              </c:extLst>
            </c:dLbl>
            <c:dLbl>
              <c:idx val="4"/>
              <c:layout>
                <c:manualLayout>
                  <c:x val="-7.6913129870815776E-3"/>
                  <c:y val="-0.10343491010621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47,6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08-4A63-864F-C28EA009618F}"/>
                </c:ext>
              </c:extLst>
            </c:dLbl>
            <c:dLbl>
              <c:idx val="5"/>
              <c:layout>
                <c:manualLayout>
                  <c:x val="3.9439834553902028E-2"/>
                  <c:y val="-2.090196628798511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6,3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8-4A63-864F-C28EA009618F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36.200000000000003</c:v>
                </c:pt>
                <c:pt idx="1">
                  <c:v>1.5</c:v>
                </c:pt>
                <c:pt idx="2">
                  <c:v>7.9</c:v>
                </c:pt>
                <c:pt idx="3">
                  <c:v>0.5</c:v>
                </c:pt>
                <c:pt idx="4">
                  <c:v>47.6</c:v>
                </c:pt>
                <c:pt idx="5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08-4A63-864F-C28EA009618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6908-4A63-864F-C28EA009618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6908-4A63-864F-C28EA009618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6908-4A63-864F-C28EA009618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6908-4A63-864F-C28EA009618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6908-4A63-864F-C28EA00961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3.2699007942651181E-2"/>
          <c:y val="0.7080258084531178"/>
          <c:w val="0.62037479612899193"/>
          <c:h val="0.27319196791301648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3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81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ru-RU" sz="6000" b="1" i="1" dirty="0"/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Свислочского района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117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  ЗА  1 ПОЛУГОДИЕ 2021 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297572"/>
              </p:ext>
            </p:extLst>
          </p:nvPr>
        </p:nvGraphicFramePr>
        <p:xfrm>
          <a:off x="521772" y="1954060"/>
          <a:ext cx="11156108" cy="4671309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12 619,4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377,2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242,1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459,4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2 758,8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1 июля 2021	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57757"/>
              </p:ext>
            </p:extLst>
          </p:nvPr>
        </p:nvGraphicFramePr>
        <p:xfrm>
          <a:off x="494270" y="1660847"/>
          <a:ext cx="11368216" cy="4613914"/>
        </p:xfrm>
        <a:graphic>
          <a:graphicData uri="http://schemas.openxmlformats.org/drawingml/2006/table">
            <a:tbl>
              <a:tblPr firstRow="1" firstCol="1" bandRow="1"/>
              <a:tblGrid>
                <a:gridCol w="8755608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2612608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773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35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569,4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7421"/>
                  </a:ext>
                </a:extLst>
              </a:tr>
              <a:tr h="425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29251"/>
                  </a:ext>
                </a:extLst>
              </a:tr>
              <a:tr h="363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74,5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532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318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транспортных услуг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6628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Текущие бюджетные трансферты населению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39418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54371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186,5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ДОХОДЫ ДЕЯТЕЛЬНОСТИ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162235"/>
              </p:ext>
            </p:extLst>
          </p:nvPr>
        </p:nvGraphicFramePr>
        <p:xfrm>
          <a:off x="416378" y="1244507"/>
          <a:ext cx="11561524" cy="5545745"/>
        </p:xfrm>
        <a:graphic>
          <a:graphicData uri="http://schemas.openxmlformats.org/drawingml/2006/table">
            <a:tbl>
              <a:tblPr firstRow="1" firstCol="1" bandRow="1"/>
              <a:tblGrid>
                <a:gridCol w="477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Доведен-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Ветстанция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Центры по обеспечению деятельности бюджетных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39512"/>
                  </a:ext>
                </a:extLst>
              </a:tr>
              <a:tr h="392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489,2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333,9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9158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370816"/>
              </p:ext>
            </p:extLst>
          </p:nvPr>
        </p:nvGraphicFramePr>
        <p:xfrm>
          <a:off x="371936" y="1126334"/>
          <a:ext cx="11515264" cy="5637367"/>
        </p:xfrm>
        <a:graphic>
          <a:graphicData uri="http://schemas.openxmlformats.org/drawingml/2006/table">
            <a:tbl>
              <a:tblPr firstRow="1" firstCol="1" bandRow="1"/>
              <a:tblGrid>
                <a:gridCol w="588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по услугам, оказываемых населению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2 151,0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304,0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6,65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и службы  субсидирования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998,6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326,9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1,67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306,2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152,8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 возмещение расходов по оказанию  услуг бань общего пользования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67,4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61742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724,4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856,3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9,47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211980"/>
              </p:ext>
            </p:extLst>
          </p:nvPr>
        </p:nvGraphicFramePr>
        <p:xfrm>
          <a:off x="316222" y="1678487"/>
          <a:ext cx="11282878" cy="4916471"/>
        </p:xfrm>
        <a:graphic>
          <a:graphicData uri="http://schemas.openxmlformats.org/drawingml/2006/table">
            <a:tbl>
              <a:tblPr firstRow="1" firstCol="1" bandRow="1"/>
              <a:tblGrid>
                <a:gridCol w="493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4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1 524,9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709,8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3,62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354,1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0,39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137,9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81,6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0,42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Имущественные отношения, картография и геодезия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71636"/>
                  </a:ext>
                </a:extLst>
              </a:tr>
              <a:tr h="434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2 163,3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868,3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4,43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72039"/>
              </p:ext>
            </p:extLst>
          </p:nvPr>
        </p:nvGraphicFramePr>
        <p:xfrm>
          <a:off x="606392" y="1617044"/>
          <a:ext cx="10782734" cy="4899259"/>
        </p:xfrm>
        <a:graphic>
          <a:graphicData uri="http://schemas.openxmlformats.org/drawingml/2006/table">
            <a:tbl>
              <a:tblPr/>
              <a:tblGrid>
                <a:gridCol w="38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0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общем расходе бюджета,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 ,связанной с производством сельхозпродукции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0781"/>
                  </a:ext>
                </a:extLst>
              </a:tr>
              <a:tr h="394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1 524,9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8970" y="0"/>
            <a:ext cx="111948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`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по финансированию  расходов по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агропромышленному комплексу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82502" y="1061829"/>
            <a:ext cx="237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(тысячи  рублей)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/>
          </a:p>
          <a:p>
            <a:pPr marL="0" indent="0" algn="ctr">
              <a:buNone/>
            </a:pPr>
            <a:endParaRPr lang="ru-RU" sz="5400" b="1" i="1" dirty="0"/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2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44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362446"/>
              </p:ext>
            </p:extLst>
          </p:nvPr>
        </p:nvGraphicFramePr>
        <p:xfrm>
          <a:off x="335763" y="1595845"/>
          <a:ext cx="11586576" cy="5001186"/>
        </p:xfrm>
        <a:graphic>
          <a:graphicData uri="http://schemas.openxmlformats.org/drawingml/2006/table">
            <a:tbl>
              <a:tblPr firstRow="1" firstCol="1" bandRow="1"/>
              <a:tblGrid>
                <a:gridCol w="34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полугодие  202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уточнен-ному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12 273,5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6 612,7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28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2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11 283,8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5 991,1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989,7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621,6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62,81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960847"/>
              </p:ext>
            </p:extLst>
          </p:nvPr>
        </p:nvGraphicFramePr>
        <p:xfrm>
          <a:off x="359508" y="1035543"/>
          <a:ext cx="11375292" cy="4917855"/>
        </p:xfrm>
        <a:graphic>
          <a:graphicData uri="http://schemas.openxmlformats.org/drawingml/2006/table">
            <a:tbl>
              <a:tblPr firstRow="1" firstCol="1" bandRow="1"/>
              <a:tblGrid>
                <a:gridCol w="530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6 612,7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53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5 991,1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90,60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3 482,8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52,67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993,0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15,</a:t>
                      </a: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02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собственность   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618,8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9,36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621,6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9,40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08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871465"/>
              </p:ext>
            </p:extLst>
          </p:nvPr>
        </p:nvGraphicFramePr>
        <p:xfrm>
          <a:off x="244994" y="1604865"/>
          <a:ext cx="11680707" cy="5166407"/>
        </p:xfrm>
        <a:graphic>
          <a:graphicData uri="http://schemas.openxmlformats.org/drawingml/2006/table">
            <a:tbl>
              <a:tblPr firstRow="1" firstCol="1" bandRow="1"/>
              <a:tblGrid>
                <a:gridCol w="362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45">
                  <a:extLst>
                    <a:ext uri="{9D8B030D-6E8A-4147-A177-3AD203B41FA5}">
                      <a16:colId xmlns:a16="http://schemas.microsoft.com/office/drawing/2014/main" val="1190286677"/>
                    </a:ext>
                  </a:extLst>
                </a:gridCol>
                <a:gridCol w="158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годовой план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полугодие  202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11 873,5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12 273,5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6 612,7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121,13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подоходный налог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6 619,3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6 619,3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3 482,8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124,27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 на добавленную стоимость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1 967,3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1 967,3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993,00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117,43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налоги  на собственность  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1 168,0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618,8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111,48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другие налоги  от выручки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1 052,2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1 105,7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65,81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22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257,6</a:t>
                      </a:r>
                      <a:endParaRPr lang="ru-RU" sz="22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331,8</a:t>
                      </a:r>
                      <a:endParaRPr lang="ru-RU" sz="22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22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endParaRPr lang="ru-RU" sz="2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86223"/>
                  </a:ext>
                </a:extLst>
              </a:tr>
              <a:tr h="3369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24 251,4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24 145,4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13 019,7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129,16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36 124,9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36 418,9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19 632,4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126,34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5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52977"/>
              </p:ext>
            </p:extLst>
          </p:nvPr>
        </p:nvGraphicFramePr>
        <p:xfrm>
          <a:off x="204592" y="1260909"/>
          <a:ext cx="11782816" cy="5447116"/>
        </p:xfrm>
        <a:graphic>
          <a:graphicData uri="http://schemas.openxmlformats.org/drawingml/2006/table">
            <a:tbl>
              <a:tblPr/>
              <a:tblGrid>
                <a:gridCol w="5211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478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60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годовой план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1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ДОХОДЫ: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989,7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621,6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78,64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558,6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323,5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114,67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52,04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1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81,1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35,35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13,05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32737"/>
                  </a:ext>
                </a:extLst>
              </a:tr>
              <a:tr h="7118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68,0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28,0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92,10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40,3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126,33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6,48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8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прочие неналоговые доходы: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-возврат средств, полученных и не использованных организациями в прошлом году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81,5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39,9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32,9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34,33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28,44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7,40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5,29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443087"/>
            <a:ext cx="117243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ПЛАНА 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БЮДЖЕТУ СВИСЛОЧСКОГО РАЙОНА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383506"/>
              </p:ext>
            </p:extLst>
          </p:nvPr>
        </p:nvGraphicFramePr>
        <p:xfrm>
          <a:off x="374981" y="846728"/>
          <a:ext cx="11482678" cy="5666039"/>
        </p:xfrm>
        <a:graphic>
          <a:graphicData uri="http://schemas.openxmlformats.org/drawingml/2006/table">
            <a:tbl>
              <a:tblPr firstRow="1" firstCol="1" bandRow="1"/>
              <a:tblGrid>
                <a:gridCol w="601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доходы,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6 612,7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33,68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13 019,7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66,32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5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12 692,7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64,66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12,5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0,06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8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314,5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496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19 632,4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631209"/>
              </p:ext>
            </p:extLst>
          </p:nvPr>
        </p:nvGraphicFramePr>
        <p:xfrm>
          <a:off x="363558" y="1330041"/>
          <a:ext cx="11409344" cy="5398624"/>
        </p:xfrm>
        <a:graphic>
          <a:graphicData uri="http://schemas.openxmlformats.org/drawingml/2006/table">
            <a:tbl>
              <a:tblPr/>
              <a:tblGrid>
                <a:gridCol w="393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6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полугодие 2021 года</a:t>
                      </a:r>
                      <a:r>
                        <a:rPr lang="ru-RU" sz="24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</a:t>
                      </a:r>
                      <a:r>
                        <a:rPr lang="ru-RU" sz="24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 в общей сумме расходов бюджета района  (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Консолидированный бюджет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36 418,9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596,4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бюджет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35 617,9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19 196,2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 первичного уровня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400,2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Вердомичский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Добровольский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Незбодичский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Новодворский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Свислочский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7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Хоневичский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49,5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5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Порозовский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1920" y="132081"/>
            <a:ext cx="1219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И СТРУКТУРА РАСХОДОВ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                                        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116222"/>
              </p:ext>
            </p:extLst>
          </p:nvPr>
        </p:nvGraphicFramePr>
        <p:xfrm>
          <a:off x="450937" y="1361439"/>
          <a:ext cx="11263267" cy="5302871"/>
        </p:xfrm>
        <a:graphic>
          <a:graphicData uri="http://schemas.openxmlformats.org/drawingml/2006/table">
            <a:tbl>
              <a:tblPr firstRow="1" firstCol="1" bandRow="1"/>
              <a:tblGrid>
                <a:gridCol w="542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5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 за 1 полугодие  2021 года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25 917,7</a:t>
                      </a: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14 705,7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4 433,0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2 100,4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3 724,4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1 856,3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29384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2 163,3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868,3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1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36 418,9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19 596,4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17520" y="147444"/>
            <a:ext cx="612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БЮДЖЕТА РАЙОНА за 1 полугодие 2021 года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460506"/>
              </p:ext>
            </p:extLst>
          </p:nvPr>
        </p:nvGraphicFramePr>
        <p:xfrm>
          <a:off x="143219" y="1392168"/>
          <a:ext cx="6804537" cy="519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09">
                  <a:extLst>
                    <a:ext uri="{9D8B030D-6E8A-4147-A177-3AD203B41FA5}">
                      <a16:colId xmlns:a16="http://schemas.microsoft.com/office/drawing/2014/main" val="1493961655"/>
                    </a:ext>
                  </a:extLst>
                </a:gridCol>
              </a:tblGrid>
              <a:tr h="1873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Исполнено за 1 полугодие 2021 года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в общей сумме расходов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бюджета района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в расходах социальной сферы 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7 000,1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5 320,9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1 161,3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937,3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215,2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14 705,7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123512"/>
              </p:ext>
            </p:extLst>
          </p:nvPr>
        </p:nvGraphicFramePr>
        <p:xfrm>
          <a:off x="6947755" y="1258125"/>
          <a:ext cx="5420707" cy="54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4181</TotalTime>
  <Words>1190</Words>
  <Application>Microsoft Office PowerPoint</Application>
  <PresentationFormat>Широкоэкранный</PresentationFormat>
  <Paragraphs>552</Paragraphs>
  <Slides>16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СТРУКТУРА СОБСТВЕННЫХ ДОХОДОВ БЮДЖЕТА РАЙОНА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Презентация PowerPoint</vt:lpstr>
      <vt:lpstr>СТРУКТУРА ДОХОДОВ БЮДЖЕТА РАЙОНА</vt:lpstr>
      <vt:lpstr>Презентация PowerPoint</vt:lpstr>
      <vt:lpstr>              СТРУКТУРА РАСХОДОВ БЮДЖЕТА РАЙОНА                                                                                              тысячи рублей</vt:lpstr>
      <vt:lpstr>Презентация PowerPoint</vt:lpstr>
      <vt:lpstr>ОБЪЕМ  ПЕРВООЧЕРЕДНЫХ  РАСХОДОВ,  ОСВОЕННЫХ  ПРИ ИСПОЛНЕНИИ    БЮДЖЕТА РАЙОНА  ЗА  1 ПОЛУГОДИЕ 2021  года</vt:lpstr>
      <vt:lpstr>Презентация PowerPoint</vt:lpstr>
      <vt:lpstr>       ВЫПОЛНЕНИЕ ПЛАНА ДОХОДОВ ОТ ПРИНОСЯЩЕЙ                                                        ДОХОДЫ ДЕЯТЕЛЬНОСТИ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Ермолик Лилия Евгеньевна</cp:lastModifiedBy>
  <cp:revision>567</cp:revision>
  <cp:lastPrinted>2021-07-16T09:46:30Z</cp:lastPrinted>
  <dcterms:created xsi:type="dcterms:W3CDTF">2015-01-27T12:52:46Z</dcterms:created>
  <dcterms:modified xsi:type="dcterms:W3CDTF">2021-07-28T09:08:50Z</dcterms:modified>
</cp:coreProperties>
</file>