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6"/>
  </p:notesMasterIdLst>
  <p:sldIdLst>
    <p:sldId id="257" r:id="rId2"/>
    <p:sldId id="258" r:id="rId3"/>
    <p:sldId id="279" r:id="rId4"/>
    <p:sldId id="272" r:id="rId5"/>
    <p:sldId id="275" r:id="rId6"/>
    <p:sldId id="271" r:id="rId7"/>
    <p:sldId id="260" r:id="rId8"/>
    <p:sldId id="270" r:id="rId9"/>
    <p:sldId id="262" r:id="rId10"/>
    <p:sldId id="280" r:id="rId11"/>
    <p:sldId id="264" r:id="rId12"/>
    <p:sldId id="265" r:id="rId13"/>
    <p:sldId id="266" r:id="rId14"/>
    <p:sldId id="276" r:id="rId1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16" autoAdjust="0"/>
  </p:normalViewPr>
  <p:slideViewPr>
    <p:cSldViewPr snapToGrid="0">
      <p:cViewPr varScale="1">
        <p:scale>
          <a:sx n="58" d="100"/>
          <a:sy n="58" d="100"/>
        </p:scale>
        <p:origin x="24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1754213102136"/>
          <c:y val="7.3465268647235432E-2"/>
          <c:w val="0.72831388497817184"/>
          <c:h val="0.603468115191858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9 МЕСЯЦЕВ 2022  года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5-6908-4A63-864F-C28EA009618F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908-4A63-864F-C28EA009618F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908-4A63-864F-C28EA009618F}"/>
              </c:ext>
            </c:extLst>
          </c:dPt>
          <c:dLbls>
            <c:dLbl>
              <c:idx val="0"/>
              <c:layout>
                <c:manualLayout>
                  <c:x val="1.3336405244589249E-3"/>
                  <c:y val="-2.2532168235068189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25,1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8-4A63-864F-C28EA009618F}"/>
                </c:ext>
              </c:extLst>
            </c:dLbl>
            <c:dLbl>
              <c:idx val="1"/>
              <c:layout>
                <c:manualLayout>
                  <c:x val="-2.1400172294152048E-3"/>
                  <c:y val="8.9518916842711727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08-4A63-864F-C28EA009618F}"/>
                </c:ext>
              </c:extLst>
            </c:dLbl>
            <c:dLbl>
              <c:idx val="2"/>
              <c:layout>
                <c:manualLayout>
                  <c:x val="0.14769030579050096"/>
                  <c:y val="2.1004084738000622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7,4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08-4A63-864F-C28EA009618F}"/>
                </c:ext>
              </c:extLst>
            </c:dLbl>
            <c:dLbl>
              <c:idx val="3"/>
              <c:layout>
                <c:manualLayout>
                  <c:x val="0.13328427454204775"/>
                  <c:y val="0.1382661653691037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08-4A63-864F-C28EA009618F}"/>
                </c:ext>
              </c:extLst>
            </c:dLbl>
            <c:dLbl>
              <c:idx val="4"/>
              <c:layout>
                <c:manualLayout>
                  <c:x val="-7.6913129870815776E-3"/>
                  <c:y val="-0.10343491010621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45,4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08-4A63-864F-C28EA009618F}"/>
                </c:ext>
              </c:extLst>
            </c:dLbl>
            <c:dLbl>
              <c:idx val="5"/>
              <c:layout>
                <c:manualLayout>
                  <c:x val="2.06969312305571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7,4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8-4A63-864F-C28EA009618F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36.9</c:v>
                </c:pt>
                <c:pt idx="1">
                  <c:v>2</c:v>
                </c:pt>
                <c:pt idx="2">
                  <c:v>7.8</c:v>
                </c:pt>
                <c:pt idx="3">
                  <c:v>0.5</c:v>
                </c:pt>
                <c:pt idx="4">
                  <c:v>45.4</c:v>
                </c:pt>
                <c:pt idx="5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08-4A63-864F-C28EA009618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6908-4A63-864F-C28EA009618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6908-4A63-864F-C28EA009618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6908-4A63-864F-C28EA009618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6908-4A63-864F-C28EA009618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6908-4A63-864F-C28EA00961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3.2699007942651181E-2"/>
          <c:y val="0.7080258084531178"/>
          <c:w val="0.62037479612899193"/>
          <c:h val="0.27319196791301648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1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3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8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54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5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0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44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777527"/>
              </p:ext>
            </p:extLst>
          </p:nvPr>
        </p:nvGraphicFramePr>
        <p:xfrm>
          <a:off x="335763" y="1595845"/>
          <a:ext cx="11586576" cy="5001186"/>
        </p:xfrm>
        <a:graphic>
          <a:graphicData uri="http://schemas.openxmlformats.org/drawingml/2006/table">
            <a:tbl>
              <a:tblPr firstRow="1" firstCol="1" bandRow="1"/>
              <a:tblGrid>
                <a:gridCol w="34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месяцев 2022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уточнен-ному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16 332,8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2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319,5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28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2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15 177,4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12 374,6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1 155,4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944,9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</a:t>
            </a:r>
            <a:r>
              <a:rPr lang="ru-RU" sz="28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октября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	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05166"/>
              </p:ext>
            </p:extLst>
          </p:nvPr>
        </p:nvGraphicFramePr>
        <p:xfrm>
          <a:off x="501862" y="2206756"/>
          <a:ext cx="11368216" cy="3944504"/>
        </p:xfrm>
        <a:graphic>
          <a:graphicData uri="http://schemas.openxmlformats.org/drawingml/2006/table">
            <a:tbl>
              <a:tblPr firstRow="1" firstCol="1" bandRow="1"/>
              <a:tblGrid>
                <a:gridCol w="8755608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2612608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1049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3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7421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532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54371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ДОХОДЫ ДЕЯТЕЛЬНОСТИ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6361"/>
              </p:ext>
            </p:extLst>
          </p:nvPr>
        </p:nvGraphicFramePr>
        <p:xfrm>
          <a:off x="416378" y="1244507"/>
          <a:ext cx="11561524" cy="5545745"/>
        </p:xfrm>
        <a:graphic>
          <a:graphicData uri="http://schemas.openxmlformats.org/drawingml/2006/table">
            <a:tbl>
              <a:tblPr firstRow="1" firstCol="1" bandRow="1"/>
              <a:tblGrid>
                <a:gridCol w="477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Доведен-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Ветстанция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90,2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80,4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171,9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132,2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68,2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136,5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88,1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41,1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78,0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56,8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Центры по обеспечению деятельности бюджетных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60,0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39512"/>
                  </a:ext>
                </a:extLst>
              </a:tr>
              <a:tr h="392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553,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448,8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81,8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164,8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9158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929781"/>
              </p:ext>
            </p:extLst>
          </p:nvPr>
        </p:nvGraphicFramePr>
        <p:xfrm>
          <a:off x="371936" y="1126334"/>
          <a:ext cx="11515264" cy="5637367"/>
        </p:xfrm>
        <a:graphic>
          <a:graphicData uri="http://schemas.openxmlformats.org/drawingml/2006/table">
            <a:tbl>
              <a:tblPr firstRow="1" firstCol="1" bandRow="1"/>
              <a:tblGrid>
                <a:gridCol w="588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по услугам, оказываемых населению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2 377,6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2 328,9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и службы  субсидирования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1 676,4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1 400,2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1 310,1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669,7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 возмещение расходов по оказанию  услуг бань общего пользования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61742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313,4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115,5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5 956,2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4 703,1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44839"/>
              </p:ext>
            </p:extLst>
          </p:nvPr>
        </p:nvGraphicFramePr>
        <p:xfrm>
          <a:off x="316222" y="1678487"/>
          <a:ext cx="11282878" cy="4866364"/>
        </p:xfrm>
        <a:graphic>
          <a:graphicData uri="http://schemas.openxmlformats.org/drawingml/2006/table">
            <a:tbl>
              <a:tblPr firstRow="1" firstCol="1" bandRow="1"/>
              <a:tblGrid>
                <a:gridCol w="493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1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762,1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1305,5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406,9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325,3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198,5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151,7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3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6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82,0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5054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481,5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1865,7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59727"/>
              </p:ext>
            </p:extLst>
          </p:nvPr>
        </p:nvGraphicFramePr>
        <p:xfrm>
          <a:off x="416927" y="1744390"/>
          <a:ext cx="11358146" cy="4929365"/>
        </p:xfrm>
        <a:graphic>
          <a:graphicData uri="http://schemas.openxmlformats.org/drawingml/2006/table">
            <a:tbl>
              <a:tblPr/>
              <a:tblGrid>
                <a:gridCol w="38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9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9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общем расходе бюджета,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397,9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1,2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407,6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 ,связанной с производством сельхозпродукции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1,6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0781"/>
                  </a:ext>
                </a:extLst>
              </a:tr>
              <a:tr h="594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1 762,1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1305,5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8970" y="0"/>
            <a:ext cx="111948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`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по финансированию  расходов по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агропромышленному комплексу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82502" y="1061829"/>
            <a:ext cx="237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(тысячи  рублей)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41747"/>
              </p:ext>
            </p:extLst>
          </p:nvPr>
        </p:nvGraphicFramePr>
        <p:xfrm>
          <a:off x="359508" y="1035543"/>
          <a:ext cx="11375292" cy="5754648"/>
        </p:xfrm>
        <a:graphic>
          <a:graphicData uri="http://schemas.openxmlformats.org/drawingml/2006/table">
            <a:tbl>
              <a:tblPr firstRow="1" firstCol="1" bandRow="1"/>
              <a:tblGrid>
                <a:gridCol w="530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53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74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92,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6 415,0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 на прибыль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2 321,8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37529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1 644,0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собственность   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866,4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944,9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08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475043"/>
              </p:ext>
            </p:extLst>
          </p:nvPr>
        </p:nvGraphicFramePr>
        <p:xfrm>
          <a:off x="244994" y="1604865"/>
          <a:ext cx="11680707" cy="5128910"/>
        </p:xfrm>
        <a:graphic>
          <a:graphicData uri="http://schemas.openxmlformats.org/drawingml/2006/table">
            <a:tbl>
              <a:tblPr firstRow="1" firstCol="1" bandRow="1"/>
              <a:tblGrid>
                <a:gridCol w="362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45">
                  <a:extLst>
                    <a:ext uri="{9D8B030D-6E8A-4147-A177-3AD203B41FA5}">
                      <a16:colId xmlns:a16="http://schemas.microsoft.com/office/drawing/2014/main" val="1190286677"/>
                    </a:ext>
                  </a:extLst>
                </a:gridCol>
                <a:gridCol w="158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годовой план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9 месяцев 202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15 132,8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13 319,5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подоходный налог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8 037,0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6 415,0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 на добавленную стоимость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2 272,5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1 644,0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налоги  на собственность  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1 407,6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другие налоги  от выручки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1 253,6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1 065,8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1 038,8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038,8</a:t>
                      </a:r>
                      <a:endParaRPr lang="ru-RU" sz="22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2321,8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86223"/>
                  </a:ext>
                </a:extLst>
              </a:tr>
              <a:tr h="3369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25 799,2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20171,6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40 932,00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33 491,1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115,7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5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00209"/>
              </p:ext>
            </p:extLst>
          </p:nvPr>
        </p:nvGraphicFramePr>
        <p:xfrm>
          <a:off x="233819" y="1520216"/>
          <a:ext cx="11782816" cy="5119537"/>
        </p:xfrm>
        <a:graphic>
          <a:graphicData uri="http://schemas.openxmlformats.org/drawingml/2006/table">
            <a:tbl>
              <a:tblPr/>
              <a:tblGrid>
                <a:gridCol w="513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478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60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годовой план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ДОХОДЫ: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944,9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728,8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587,1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6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163,5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32737"/>
                  </a:ext>
                </a:extLst>
              </a:tr>
              <a:tr h="8244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5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31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-прочие неналоговые доходы 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129189"/>
            <a:ext cx="117243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ПЛАНА 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БЮДЖЕТУ СВИСЛОЧСКОГО РАЙОНА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532581"/>
              </p:ext>
            </p:extLst>
          </p:nvPr>
        </p:nvGraphicFramePr>
        <p:xfrm>
          <a:off x="374981" y="846728"/>
          <a:ext cx="11482678" cy="5666039"/>
        </p:xfrm>
        <a:graphic>
          <a:graphicData uri="http://schemas.openxmlformats.org/drawingml/2006/table">
            <a:tbl>
              <a:tblPr firstRow="1" firstCol="1" bandRow="1"/>
              <a:tblGrid>
                <a:gridCol w="601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доходы,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39,8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20 171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5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18 476,9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1296,8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8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496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33 491,1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208378"/>
              </p:ext>
            </p:extLst>
          </p:nvPr>
        </p:nvGraphicFramePr>
        <p:xfrm>
          <a:off x="363558" y="1330041"/>
          <a:ext cx="11409344" cy="5422097"/>
        </p:xfrm>
        <a:graphic>
          <a:graphicData uri="http://schemas.openxmlformats.org/drawingml/2006/table">
            <a:tbl>
              <a:tblPr/>
              <a:tblGrid>
                <a:gridCol w="393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6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46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 за 9 месяцев 2022 года</a:t>
                      </a:r>
                      <a:r>
                        <a:rPr lang="ru-RU" sz="24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</a:t>
                      </a:r>
                      <a:r>
                        <a:rPr lang="ru-RU" sz="24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 в общей сумме расходов бюджета района  (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Консолидированный бюджет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45 682,8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32 934,6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бюджет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44 654,0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32 265,3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 первичного уровня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1 028,8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669,3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Вердомичский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141,5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Добровольский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Незбодичский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9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Новодворский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Свислочский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Хоневичский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2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Порозовский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139,0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1920" y="132081"/>
            <a:ext cx="1219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И СТРУКТУРА РАСХОДОВ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                                        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67636"/>
              </p:ext>
            </p:extLst>
          </p:nvPr>
        </p:nvGraphicFramePr>
        <p:xfrm>
          <a:off x="450937" y="1361439"/>
          <a:ext cx="11263267" cy="5302871"/>
        </p:xfrm>
        <a:graphic>
          <a:graphicData uri="http://schemas.openxmlformats.org/drawingml/2006/table">
            <a:tbl>
              <a:tblPr firstRow="1" firstCol="1" bandRow="1"/>
              <a:tblGrid>
                <a:gridCol w="542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5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 за 9 месяцев 2022 года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29 879,0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22 367,7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7 265,7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3 973,5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12,1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5 956,2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4 703,1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29384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2 481,4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1 865,7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1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45 682,8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32 934,6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17520" y="147444"/>
            <a:ext cx="612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БЮДЖЕТА РАЙОНА за 9 месяцев 2022 года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7660"/>
              </p:ext>
            </p:extLst>
          </p:nvPr>
        </p:nvGraphicFramePr>
        <p:xfrm>
          <a:off x="143219" y="1392168"/>
          <a:ext cx="6804537" cy="518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09">
                  <a:extLst>
                    <a:ext uri="{9D8B030D-6E8A-4147-A177-3AD203B41FA5}">
                      <a16:colId xmlns:a16="http://schemas.microsoft.com/office/drawing/2014/main" val="1493961655"/>
                    </a:ext>
                  </a:extLst>
                </a:gridCol>
              </a:tblGrid>
              <a:tr h="1873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9 месяцев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2022 года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в общей сумме расходов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бюджета района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в расходах социальной сферы 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10 166,1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8 253,3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25,1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6,9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1 739,8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664,7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5,1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442,7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22 367,7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67,9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3609830"/>
              </p:ext>
            </p:extLst>
          </p:nvPr>
        </p:nvGraphicFramePr>
        <p:xfrm>
          <a:off x="6947755" y="1258125"/>
          <a:ext cx="5420707" cy="54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32111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  ЗА  9 месяцев 2022 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469340"/>
              </p:ext>
            </p:extLst>
          </p:nvPr>
        </p:nvGraphicFramePr>
        <p:xfrm>
          <a:off x="517946" y="1954060"/>
          <a:ext cx="11156108" cy="4671309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19 707,8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518,3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537,4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2 617,3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2 792,4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1 010,2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27 183,4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17,5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3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32 934,6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4751</TotalTime>
  <Words>1048</Words>
  <Application>Microsoft Office PowerPoint</Application>
  <PresentationFormat>Широкоэкранный</PresentationFormat>
  <Paragraphs>524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СТРУКТУРА СОБСТВЕННЫХ ДОХОДОВ БЮДЖЕТА РАЙОНА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Презентация PowerPoint</vt:lpstr>
      <vt:lpstr>СТРУКТУРА ДОХОДОВ БЮДЖЕТА РАЙОНА</vt:lpstr>
      <vt:lpstr>Презентация PowerPoint</vt:lpstr>
      <vt:lpstr>              СТРУКТУРА РАСХОДОВ БЮДЖЕТА РАЙОНА                                                                                              тысячи рублей</vt:lpstr>
      <vt:lpstr>Презентация PowerPoint</vt:lpstr>
      <vt:lpstr>ОБЪЕМ  ПЕРВООЧЕРЕДНЫХ  РАСХОДОВ,  ОСВОЕННЫХ  ПРИ ИСПОЛНЕНИИ    БЮДЖЕТА РАЙОНА  ЗА  9 месяцев 2022  года</vt:lpstr>
      <vt:lpstr>Презентация PowerPoint</vt:lpstr>
      <vt:lpstr>       ВЫПОЛНЕНИЕ ПЛАНА ДОХОДОВ ОТ ПРИНОСЯЩЕЙ                                                        ДОХОДЫ ДЕЯТЕЛЬНОСТИ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Лохман Елена Владимировна</cp:lastModifiedBy>
  <cp:revision>665</cp:revision>
  <cp:lastPrinted>2021-07-16T09:46:30Z</cp:lastPrinted>
  <dcterms:created xsi:type="dcterms:W3CDTF">2015-01-27T12:52:46Z</dcterms:created>
  <dcterms:modified xsi:type="dcterms:W3CDTF">2022-11-10T07:02:01Z</dcterms:modified>
</cp:coreProperties>
</file>