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>
        <p:scale>
          <a:sx n="100" d="100"/>
          <a:sy n="100" d="100"/>
        </p:scale>
        <p:origin x="-1416" y="-5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12.5</c:v>
                </c:pt>
                <c:pt idx="1">
                  <c:v>86.7</c:v>
                </c:pt>
                <c:pt idx="2">
                  <c:v>71.7</c:v>
                </c:pt>
                <c:pt idx="3">
                  <c:v>94.4</c:v>
                </c:pt>
                <c:pt idx="4">
                  <c:v>82.9</c:v>
                </c:pt>
                <c:pt idx="5">
                  <c:v>92.1</c:v>
                </c:pt>
                <c:pt idx="6">
                  <c:v>63.9</c:v>
                </c:pt>
                <c:pt idx="7">
                  <c:v>77.5</c:v>
                </c:pt>
                <c:pt idx="8">
                  <c:v>71.599999999999994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4.5</c:v>
                </c:pt>
                <c:pt idx="2" formatCode="0.0">
                  <c:v>3.4</c:v>
                </c:pt>
                <c:pt idx="3" formatCode="0.0">
                  <c:v>2.8</c:v>
                </c:pt>
                <c:pt idx="4" formatCode="0.0">
                  <c:v>3.9</c:v>
                </c:pt>
                <c:pt idx="5" formatCode="0.0">
                  <c:v>2.9</c:v>
                </c:pt>
                <c:pt idx="6" formatCode="0.0">
                  <c:v>5.2</c:v>
                </c:pt>
                <c:pt idx="7" formatCode="0.0">
                  <c:v>2.6</c:v>
                </c:pt>
                <c:pt idx="8" formatCode="0.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Val val="1"/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Val val="1"/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4.5</c:v>
                </c:pt>
                <c:pt idx="1">
                  <c:v>4.7</c:v>
                </c:pt>
                <c:pt idx="2">
                  <c:v>6.5</c:v>
                </c:pt>
                <c:pt idx="3">
                  <c:v>1.1000000000000001</c:v>
                </c:pt>
                <c:pt idx="4">
                  <c:v>6.5</c:v>
                </c:pt>
                <c:pt idx="5">
                  <c:v>5</c:v>
                </c:pt>
                <c:pt idx="6">
                  <c:v>1.4</c:v>
                </c:pt>
                <c:pt idx="7">
                  <c:v>6.4</c:v>
                </c:pt>
                <c:pt idx="8">
                  <c:v>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Val val="1"/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Val val="1"/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0</c:v>
                </c:pt>
                <c:pt idx="1">
                  <c:v>8.6</c:v>
                </c:pt>
                <c:pt idx="2">
                  <c:v>18.399999999999999</c:v>
                </c:pt>
                <c:pt idx="3">
                  <c:v>1.7000000000000002</c:v>
                </c:pt>
                <c:pt idx="4">
                  <c:v>6.7</c:v>
                </c:pt>
                <c:pt idx="6">
                  <c:v>29.5</c:v>
                </c:pt>
                <c:pt idx="7">
                  <c:v>13.5</c:v>
                </c:pt>
                <c:pt idx="8">
                  <c:v>19</c:v>
                </c:pt>
              </c:numCache>
            </c:numRef>
          </c:val>
        </c:ser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explosion val="0"/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-8.4745762711865916E-3"/>
                  <c:y val="-3.2708691755349288E-2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0.10451977401130012"/>
                  <c:y val="4.9063037633024831E-2"/>
                </c:manualLayout>
              </c:layout>
              <c:dLblPos val="bestFit"/>
              <c:showVal val="1"/>
              <c:showPercent val="1"/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Іншыя падатковыя і непадатковыя даходы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2799.9</c:v>
                </c:pt>
                <c:pt idx="1">
                  <c:v>918.8</c:v>
                </c:pt>
                <c:pt idx="2">
                  <c:v>1076.5999999999999</c:v>
                </c:pt>
                <c:pt idx="3">
                  <c:v>290.7</c:v>
                </c:pt>
                <c:pt idx="4">
                  <c:v>926.6</c:v>
                </c:pt>
                <c:pt idx="5">
                  <c:v>14654.1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be-BY" dirty="0" smtClean="0"/>
                      <a:t>970,3</a:t>
                    </a:r>
                    <a:r>
                      <a:rPr lang="en-US" dirty="0" smtClean="0"/>
                      <a:t>; </a:t>
                    </a:r>
                    <a:r>
                      <a:rPr lang="be-BY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1472.7</c:v>
                </c:pt>
                <c:pt idx="1">
                  <c:v>3320.1</c:v>
                </c:pt>
                <c:pt idx="2">
                  <c:v>4299.5</c:v>
                </c:pt>
                <c:pt idx="3">
                  <c:v>1975</c:v>
                </c:pt>
                <c:pt idx="4">
                  <c:v>6943.8</c:v>
                </c:pt>
                <c:pt idx="5">
                  <c:v>970.3</c:v>
                </c:pt>
                <c:pt idx="6">
                  <c:v>915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79.5</c:v>
                </c:pt>
                <c:pt idx="2">
                  <c:v>83.2</c:v>
                </c:pt>
                <c:pt idx="3">
                  <c:v>91.2</c:v>
                </c:pt>
                <c:pt idx="4">
                  <c:v>82.5</c:v>
                </c:pt>
                <c:pt idx="5">
                  <c:v>73.3</c:v>
                </c:pt>
                <c:pt idx="6">
                  <c:v>80.400000000000006</c:v>
                </c:pt>
                <c:pt idx="7">
                  <c:v>85</c:v>
                </c:pt>
                <c:pt idx="8">
                  <c:v>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16.7</c:v>
                </c:pt>
                <c:pt idx="1">
                  <c:v>20.5</c:v>
                </c:pt>
                <c:pt idx="2">
                  <c:v>16.8</c:v>
                </c:pt>
                <c:pt idx="3">
                  <c:v>8.8000000000000007</c:v>
                </c:pt>
                <c:pt idx="4">
                  <c:v>17.5</c:v>
                </c:pt>
                <c:pt idx="5">
                  <c:v>26.7</c:v>
                </c:pt>
                <c:pt idx="6">
                  <c:v>19.600000000000001</c:v>
                </c:pt>
                <c:pt idx="7">
                  <c:v>15</c:v>
                </c:pt>
                <c:pt idx="8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4.5999999999999996</c:v>
                </c:pt>
              </c:numCache>
            </c:numRef>
          </c:val>
        </c:ser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9"/>
      <c:perspective val="30"/>
    </c:view3D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0847457627118814E-2"/>
                  <c:y val="2.60133504073243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2.9877663597135212E-2"/>
                  <c:y val="2.412445849113113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10029.299999999996</c:v>
                </c:pt>
                <c:pt idx="1">
                  <c:v>50.7</c:v>
                </c:pt>
                <c:pt idx="2">
                  <c:v>1896.7</c:v>
                </c:pt>
                <c:pt idx="3">
                  <c:v>260.3</c:v>
                </c:pt>
                <c:pt idx="4">
                  <c:v>2430.5</c:v>
                </c:pt>
                <c:pt idx="5">
                  <c:v>777.5</c:v>
                </c:pt>
                <c:pt idx="6">
                  <c:v>4451.4000000000005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50.3</c:v>
                </c:pt>
                <c:pt idx="1">
                  <c:v>55.5</c:v>
                </c:pt>
                <c:pt idx="2">
                  <c:v>59.3</c:v>
                </c:pt>
                <c:pt idx="3">
                  <c:v>69.900000000000006</c:v>
                </c:pt>
                <c:pt idx="4">
                  <c:v>59</c:v>
                </c:pt>
                <c:pt idx="5">
                  <c:v>55.3</c:v>
                </c:pt>
                <c:pt idx="6">
                  <c:v>41.3</c:v>
                </c:pt>
                <c:pt idx="7">
                  <c:v>58.2</c:v>
                </c:pt>
                <c:pt idx="8">
                  <c:v>56.2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dLbls>
            <c:dLbl>
              <c:idx val="0"/>
              <c:delete val="1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9.6</c:v>
                </c:pt>
                <c:pt idx="1">
                  <c:v>7.4</c:v>
                </c:pt>
                <c:pt idx="2">
                  <c:v>11.2</c:v>
                </c:pt>
                <c:pt idx="3">
                  <c:v>6</c:v>
                </c:pt>
                <c:pt idx="4">
                  <c:v>10.3</c:v>
                </c:pt>
                <c:pt idx="5">
                  <c:v>5.6</c:v>
                </c:pt>
                <c:pt idx="6">
                  <c:v>7.2</c:v>
                </c:pt>
                <c:pt idx="7">
                  <c:v>10.7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1.3</c:v>
                </c:pt>
                <c:pt idx="1">
                  <c:v>28.1</c:v>
                </c:pt>
                <c:pt idx="2">
                  <c:v>19.5</c:v>
                </c:pt>
                <c:pt idx="3">
                  <c:v>11.6</c:v>
                </c:pt>
                <c:pt idx="4">
                  <c:v>21.6</c:v>
                </c:pt>
                <c:pt idx="5">
                  <c:v>30</c:v>
                </c:pt>
                <c:pt idx="6">
                  <c:v>46.1</c:v>
                </c:pt>
                <c:pt idx="7">
                  <c:v>20.100000000000001</c:v>
                </c:pt>
                <c:pt idx="8">
                  <c:v>32.1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0.8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25.3</c:v>
                </c:pt>
                <c:pt idx="1">
                  <c:v>9</c:v>
                </c:pt>
                <c:pt idx="2">
                  <c:v>10</c:v>
                </c:pt>
                <c:pt idx="3">
                  <c:v>12.8</c:v>
                </c:pt>
                <c:pt idx="4">
                  <c:v>9.1</c:v>
                </c:pt>
                <c:pt idx="5">
                  <c:v>9.1</c:v>
                </c:pt>
                <c:pt idx="6">
                  <c:v>5.4</c:v>
                </c:pt>
                <c:pt idx="7">
                  <c:v>11.3</c:v>
                </c:pt>
                <c:pt idx="8">
                  <c:v>8.7000000000000011</c:v>
                </c:pt>
              </c:numCache>
            </c:numRef>
          </c:val>
        </c:ser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01.10.16 г.</c:v>
                </c:pt>
                <c:pt idx="1">
                  <c:v>01.10.17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2114</c:v>
                </c:pt>
                <c:pt idx="1">
                  <c:v>1124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01.10.16 г.</c:v>
                </c:pt>
                <c:pt idx="1">
                  <c:v>01.10.17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351</c:v>
                </c:pt>
                <c:pt idx="1">
                  <c:v>11</c:v>
                </c:pt>
              </c:numCache>
            </c:numRef>
          </c:val>
        </c:ser>
        <c:axId val="134829952"/>
        <c:axId val="134831488"/>
      </c:barChart>
      <c:catAx>
        <c:axId val="134829952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</c:catAx>
      <c:valAx>
        <c:axId val="13483148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384380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                 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94997536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993996"/>
              </p:ext>
            </p:extLst>
          </p:nvPr>
        </p:nvGraphicFramePr>
        <p:xfrm>
          <a:off x="107505" y="555526"/>
          <a:ext cx="8928990" cy="4045568"/>
        </p:xfrm>
        <a:graphic>
          <a:graphicData uri="http://schemas.openxmlformats.org/drawingml/2006/table">
            <a:tbl>
              <a:tblPr/>
              <a:tblGrid>
                <a:gridCol w="1584176"/>
                <a:gridCol w="925806"/>
                <a:gridCol w="154314"/>
                <a:gridCol w="668494"/>
                <a:gridCol w="339618"/>
                <a:gridCol w="432048"/>
                <a:gridCol w="1203626"/>
                <a:gridCol w="822808"/>
                <a:gridCol w="205814"/>
                <a:gridCol w="504056"/>
                <a:gridCol w="1152128"/>
                <a:gridCol w="113294"/>
                <a:gridCol w="822808"/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406,8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666,7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29 406,8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19 896,4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+770,3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352,0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28 927,3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19 581,7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+770,3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be-B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9759296"/>
              </p:ext>
            </p:extLst>
          </p:nvPr>
        </p:nvGraphicFramePr>
        <p:xfrm>
          <a:off x="107504" y="267494"/>
          <a:ext cx="8856985" cy="4273505"/>
        </p:xfrm>
        <a:graphic>
          <a:graphicData uri="http://schemas.openxmlformats.org/drawingml/2006/table">
            <a:tbl>
              <a:tblPr/>
              <a:tblGrid>
                <a:gridCol w="1545294"/>
                <a:gridCol w="799250"/>
                <a:gridCol w="764166"/>
                <a:gridCol w="132277"/>
                <a:gridCol w="689572"/>
                <a:gridCol w="758528"/>
                <a:gridCol w="259356"/>
                <a:gridCol w="568129"/>
                <a:gridCol w="689572"/>
                <a:gridCol w="827485"/>
                <a:gridCol w="259938"/>
                <a:gridCol w="567548"/>
                <a:gridCol w="214161"/>
                <a:gridCol w="781709"/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</a:t>
                      </a:r>
                      <a:r>
                        <a:rPr lang="ru-RU" sz="135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</a:t>
                      </a:r>
                      <a:r>
                        <a:rPr kumimoji="0" lang="ru-RU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ru-RU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2016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2016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</a:t>
                      </a:r>
                      <a:r>
                        <a:rPr lang="ru-RU" sz="1500" b="1" baseline="0" dirty="0" smtClean="0"/>
                        <a:t> 012,6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</a:t>
                      </a:r>
                      <a:r>
                        <a:rPr lang="ru-RU" sz="1500" b="1" baseline="0" dirty="0" smtClean="0"/>
                        <a:t> 805,8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</a:t>
                      </a:r>
                      <a:r>
                        <a:rPr lang="ru-RU" sz="1500" b="1" baseline="0" dirty="0" smtClean="0"/>
                        <a:t> 654,1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</a:t>
                      </a:r>
                      <a:r>
                        <a:rPr lang="ru-RU" sz="1500" b="1" baseline="0" dirty="0" smtClean="0"/>
                        <a:t> 251,9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142,9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</a:t>
                      </a:r>
                      <a:r>
                        <a:rPr lang="ru-RU" sz="1500" b="1" baseline="0" dirty="0" smtClean="0"/>
                        <a:t> 666,7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16</a:t>
                      </a:r>
                      <a:r>
                        <a:rPr lang="ru-RU" sz="1500" b="1" baseline="0" dirty="0" smtClean="0"/>
                        <a:t> 057,7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128,7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</a:t>
                      </a:r>
                      <a:r>
                        <a:rPr lang="ru-RU" sz="1500" b="1" baseline="0" dirty="0" smtClean="0"/>
                        <a:t> 742,2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</a:t>
                      </a:r>
                      <a:r>
                        <a:rPr lang="ru-RU" sz="1500" b="1" baseline="0" dirty="0" smtClean="0"/>
                        <a:t> 511,2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104,2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</a:t>
                      </a:r>
                      <a:r>
                        <a:rPr lang="ru-RU" sz="1500" b="1" baseline="0" dirty="0" smtClean="0"/>
                        <a:t> 609,8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</a:t>
                      </a:r>
                      <a:r>
                        <a:rPr lang="ru-RU" sz="1500" b="1" baseline="0" dirty="0" smtClean="0"/>
                        <a:t> 251,9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142,5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</a:t>
                      </a:r>
                      <a:r>
                        <a:rPr lang="ru-RU" sz="1500" b="1" baseline="0" dirty="0" smtClean="0"/>
                        <a:t> 352,0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15</a:t>
                      </a:r>
                      <a:r>
                        <a:rPr lang="ru-RU" sz="1500" b="1" baseline="0" dirty="0" smtClean="0"/>
                        <a:t> 763,1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129,1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270,4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294,6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91,8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44,3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314,7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294,6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106,8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77,7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31,4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32,1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97,8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31,9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32,1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38,5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108,1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49,0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49,0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45,4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96,3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45,4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136,6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86,1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39,3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58,1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74,0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53,1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smtClean="0"/>
                        <a:t>58,1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smtClean="0"/>
                        <a:t>91,4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07489683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532933854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107827"/>
              </p:ext>
            </p:extLst>
          </p:nvPr>
        </p:nvGraphicFramePr>
        <p:xfrm>
          <a:off x="142844" y="27176"/>
          <a:ext cx="8786876" cy="4818753"/>
        </p:xfrm>
        <a:graphic>
          <a:graphicData uri="http://schemas.openxmlformats.org/drawingml/2006/table">
            <a:tbl>
              <a:tblPr/>
              <a:tblGrid>
                <a:gridCol w="1557167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12899,6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12545,6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6996,8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16268,7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6880,1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19581,7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15973,7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8898640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13625659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расходаў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05539249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1077842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1060726"/>
              </p:ext>
            </p:extLst>
          </p:nvPr>
        </p:nvGraphicFramePr>
        <p:xfrm>
          <a:off x="179513" y="195485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/>
                <a:gridCol w="4899441"/>
                <a:gridCol w="864115"/>
                <a:gridCol w="864115"/>
                <a:gridCol w="864115"/>
                <a:gridCol w="864115"/>
              </a:tblGrid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18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</a:t>
                      </a:r>
                      <a:r>
                        <a:rPr lang="be-BY" sz="20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01.10.2017 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9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</TotalTime>
  <Words>826</Words>
  <Application>Microsoft Office PowerPoint</Application>
  <PresentationFormat>Экран (16:9)</PresentationFormat>
  <Paragraphs>469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Структура даходаў мясцовых бюджэтаў.</vt:lpstr>
      <vt:lpstr>Слайд 6</vt:lpstr>
      <vt:lpstr>Структура расходаў мясцовых бюджэтаў па функцыянальнай класіфікацыі выдаткаў бюджэту.</vt:lpstr>
      <vt:lpstr>Структура расходаў мясцовых бюджэтаў па эканамічнай класіфікацыі выдаткаў бюджэту.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369</cp:revision>
  <cp:lastPrinted>2016-04-12T06:59:46Z</cp:lastPrinted>
  <dcterms:created xsi:type="dcterms:W3CDTF">2013-10-16T05:53:51Z</dcterms:created>
  <dcterms:modified xsi:type="dcterms:W3CDTF">2017-11-21T12:52:54Z</dcterms:modified>
</cp:coreProperties>
</file>