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0" autoAdjust="0"/>
    <p:restoredTop sz="94676" autoAdjust="0"/>
  </p:normalViewPr>
  <p:slideViewPr>
    <p:cSldViewPr>
      <p:cViewPr varScale="1">
        <p:scale>
          <a:sx n="88" d="100"/>
          <a:sy n="88" d="100"/>
        </p:scale>
        <p:origin x="66" y="8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5"/>
          <c:y val="0.10989890152619812"/>
          <c:w val="0.81200676186662391"/>
          <c:h val="0.396867113832996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15.3</c:v>
                </c:pt>
                <c:pt idx="1">
                  <c:v>86.7</c:v>
                </c:pt>
                <c:pt idx="2">
                  <c:v>70.2</c:v>
                </c:pt>
                <c:pt idx="3">
                  <c:v>89.1</c:v>
                </c:pt>
                <c:pt idx="4">
                  <c:v>49.47</c:v>
                </c:pt>
                <c:pt idx="5">
                  <c:v>91.9</c:v>
                </c:pt>
                <c:pt idx="6">
                  <c:v>69.8</c:v>
                </c:pt>
                <c:pt idx="7">
                  <c:v>73.900000000000006</c:v>
                </c:pt>
                <c:pt idx="8">
                  <c:v>89.5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24-4588-AD3A-941DF260E8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4.4000000000000004</c:v>
                </c:pt>
                <c:pt idx="2" formatCode="0.0">
                  <c:v>2.6</c:v>
                </c:pt>
                <c:pt idx="3" formatCode="0.0">
                  <c:v>2.2000000000000002</c:v>
                </c:pt>
                <c:pt idx="4" formatCode="0.0">
                  <c:v>2.6</c:v>
                </c:pt>
                <c:pt idx="5" formatCode="0.0">
                  <c:v>3.7</c:v>
                </c:pt>
                <c:pt idx="6" formatCode="0.0">
                  <c:v>6.1</c:v>
                </c:pt>
                <c:pt idx="7" formatCode="0.0">
                  <c:v>1.5</c:v>
                </c:pt>
                <c:pt idx="8" formatCode="0.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24-4588-AD3A-941DF260E8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24-4588-AD3A-941DF260E8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24-4588-AD3A-941DF260E8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C24-4588-AD3A-941DF260E897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C24-4588-AD3A-941DF260E897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C24-4588-AD3A-941DF260E897}"/>
                </c:ext>
              </c:extLst>
            </c:dLbl>
            <c:dLbl>
              <c:idx val="3"/>
              <c:layout>
                <c:manualLayout>
                  <c:x val="5.6494950843009829E-3"/>
                  <c:y val="2.2897443375133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24-4588-AD3A-941DF260E897}"/>
                </c:ext>
              </c:extLst>
            </c:dLbl>
            <c:dLbl>
              <c:idx val="4"/>
              <c:layout>
                <c:manualLayout>
                  <c:x val="-2.824858757062172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C24-4588-AD3A-941DF260E897}"/>
                </c:ext>
              </c:extLst>
            </c:dLbl>
            <c:dLbl>
              <c:idx val="5"/>
              <c:layout>
                <c:manualLayout>
                  <c:x val="0"/>
                  <c:y val="7.7838048021775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C24-4588-AD3A-941DF260E897}"/>
                </c:ext>
              </c:extLst>
            </c:dLbl>
            <c:dLbl>
              <c:idx val="6"/>
              <c:layout>
                <c:manualLayout>
                  <c:x val="2.8248587570621569E-3"/>
                  <c:y val="5.3146689997083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C24-4588-AD3A-941DF260E8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5.0999999999999996</c:v>
                </c:pt>
                <c:pt idx="1">
                  <c:v>4.7</c:v>
                </c:pt>
                <c:pt idx="2">
                  <c:v>5.6</c:v>
                </c:pt>
                <c:pt idx="4">
                  <c:v>3.4</c:v>
                </c:pt>
                <c:pt idx="5">
                  <c:v>3.7</c:v>
                </c:pt>
                <c:pt idx="6">
                  <c:v>1.1000000000000001</c:v>
                </c:pt>
                <c:pt idx="7">
                  <c:v>4.4000000000000004</c:v>
                </c:pt>
                <c:pt idx="8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C24-4588-AD3A-941DF260E8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EC24-4588-AD3A-941DF260E897}"/>
                </c:ext>
              </c:extLst>
            </c:dLbl>
            <c:dLbl>
              <c:idx val="4"/>
              <c:layout>
                <c:manualLayout>
                  <c:x val="8.474576271186503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C24-4588-AD3A-941DF260E897}"/>
                </c:ext>
              </c:extLst>
            </c:dLbl>
            <c:dLbl>
              <c:idx val="6"/>
              <c:layout>
                <c:manualLayout>
                  <c:x val="-8.4745762711865031E-3"/>
                  <c:y val="-7.4074074074074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EC24-4588-AD3A-941DF260E8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67.599999999999994</c:v>
                </c:pt>
                <c:pt idx="1">
                  <c:v>8.6</c:v>
                </c:pt>
                <c:pt idx="2">
                  <c:v>21.6</c:v>
                </c:pt>
                <c:pt idx="3">
                  <c:v>8.6999999999999993</c:v>
                </c:pt>
                <c:pt idx="4">
                  <c:v>44.6</c:v>
                </c:pt>
                <c:pt idx="5">
                  <c:v>0.7</c:v>
                </c:pt>
                <c:pt idx="6">
                  <c:v>23</c:v>
                </c:pt>
                <c:pt idx="7">
                  <c:v>20.2</c:v>
                </c:pt>
                <c:pt idx="8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C24-4588-AD3A-941DF260E8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2258176"/>
        <c:axId val="82256640"/>
      </c:barChart>
      <c:valAx>
        <c:axId val="82256640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258176"/>
        <c:crosses val="autoZero"/>
        <c:crossBetween val="between"/>
        <c:majorUnit val="20"/>
        <c:minorUnit val="20"/>
      </c:valAx>
      <c:catAx>
        <c:axId val="82258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256640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7DC-41C4-9F3B-A5A33D36B3B6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7DC-41C4-9F3B-A5A33D36B3B6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7DC-41C4-9F3B-A5A33D36B3B6}"/>
                </c:ext>
              </c:extLst>
            </c:dLbl>
            <c:dLbl>
              <c:idx val="2"/>
              <c:layout>
                <c:manualLayout>
                  <c:x val="-8.4745762711865725E-3"/>
                  <c:y val="-3.27086917553492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7DC-41C4-9F3B-A5A33D36B3B6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7DC-41C4-9F3B-A5A33D36B3B6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7DC-41C4-9F3B-A5A33D36B3B6}"/>
                </c:ext>
              </c:extLst>
            </c:dLbl>
            <c:dLbl>
              <c:idx val="5"/>
              <c:layout>
                <c:manualLayout>
                  <c:x val="-3.107344632768393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7DC-41C4-9F3B-A5A33D36B3B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 з фiзiчных асоб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3464.8</c:v>
                </c:pt>
                <c:pt idx="1">
                  <c:v>914.4</c:v>
                </c:pt>
                <c:pt idx="2">
                  <c:v>1217.0999999999999</c:v>
                </c:pt>
                <c:pt idx="3">
                  <c:v>350.5</c:v>
                </c:pt>
                <c:pt idx="4">
                  <c:v>1548.9</c:v>
                </c:pt>
                <c:pt idx="5">
                  <c:v>13487.9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DC-41C4-9F3B-A5A33D36B3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3363170356481811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4456159081834E-2"/>
          <c:y val="6.8837448634842036E-4"/>
          <c:w val="0.75021486720940145"/>
          <c:h val="0.749479290865792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87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BAE-4E5E-93BA-064C0D08D10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BAE-4E5E-93BA-064C0D08D10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BAE-4E5E-93BA-064C0D08D10C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BAE-4E5E-93BA-064C0D08D10C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BAE-4E5E-93BA-064C0D08D10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1077,5; </a:t>
                    </a:r>
                  </a:p>
                  <a:p>
                    <a:r>
                      <a:rPr lang="en-US" dirty="0" smtClean="0"/>
                      <a:t>5,4 %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BAE-4E5E-93BA-064C0D08D10C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1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BAE-4E5E-93BA-064C0D08D10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1755.5</c:v>
                </c:pt>
                <c:pt idx="1">
                  <c:v>2698.1</c:v>
                </c:pt>
                <c:pt idx="2">
                  <c:v>4618.8</c:v>
                </c:pt>
                <c:pt idx="3">
                  <c:v>1442.5</c:v>
                </c:pt>
                <c:pt idx="4">
                  <c:v>7287.1</c:v>
                </c:pt>
                <c:pt idx="5">
                  <c:v>1077.5</c:v>
                </c:pt>
                <c:pt idx="6">
                  <c:v>1009.8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AE-4E5E-93BA-064C0D08D1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79"/>
          <c:w val="1"/>
          <c:h val="0.2564291276508485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7.3</c:v>
                </c:pt>
                <c:pt idx="1">
                  <c:v>81.400000000000006</c:v>
                </c:pt>
                <c:pt idx="2">
                  <c:v>80.099999999999994</c:v>
                </c:pt>
                <c:pt idx="3">
                  <c:v>87.7</c:v>
                </c:pt>
                <c:pt idx="4">
                  <c:v>81.2</c:v>
                </c:pt>
                <c:pt idx="5">
                  <c:v>81.099999999999994</c:v>
                </c:pt>
                <c:pt idx="6">
                  <c:v>78</c:v>
                </c:pt>
                <c:pt idx="7">
                  <c:v>82.4</c:v>
                </c:pt>
                <c:pt idx="8">
                  <c:v>80.900000000000006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DF-4E50-99CC-5E54B532D6C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13.5</c:v>
                </c:pt>
                <c:pt idx="1">
                  <c:v>18.5</c:v>
                </c:pt>
                <c:pt idx="2">
                  <c:v>19.899999999999999</c:v>
                </c:pt>
                <c:pt idx="3">
                  <c:v>12.3</c:v>
                </c:pt>
                <c:pt idx="4">
                  <c:v>18.8</c:v>
                </c:pt>
                <c:pt idx="5">
                  <c:v>18</c:v>
                </c:pt>
                <c:pt idx="6">
                  <c:v>22</c:v>
                </c:pt>
                <c:pt idx="7">
                  <c:v>17.600000000000001</c:v>
                </c:pt>
                <c:pt idx="8">
                  <c:v>19.100000000000001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DF-4E50-99CC-5E54B532D6C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DF-4E50-99CC-5E54B532D6C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DF-4E50-99CC-5E54B532D6C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5DF-4E50-99CC-5E54B532D6C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DF-4E50-99CC-5E54B532D6C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5DF-4E50-99CC-5E54B532D6C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5DF-4E50-99CC-5E54B532D6C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5DF-4E50-99CC-5E54B532D6C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5DF-4E50-99CC-5E54B532D6C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5DF-4E50-99CC-5E54B532D6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5DF-4E50-99CC-5E54B532D6C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5DF-4E50-99CC-5E54B532D6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5DF-4E50-99CC-5E54B532D6C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5DF-4E50-99CC-5E54B532D6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5.2</c:v>
                </c:pt>
                <c:pt idx="1">
                  <c:v>0.1</c:v>
                </c:pt>
                <c:pt idx="5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5DF-4E50-99CC-5E54B532D6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0067200"/>
        <c:axId val="139913856"/>
      </c:barChart>
      <c:valAx>
        <c:axId val="13991385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067200"/>
        <c:crosses val="autoZero"/>
        <c:crossBetween val="between"/>
        <c:majorUnit val="20"/>
        <c:minorUnit val="20"/>
      </c:valAx>
      <c:catAx>
        <c:axId val="140067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1385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9E-2"/>
          <c:y val="0.75143632562185159"/>
          <c:w val="0.96140551181102352"/>
          <c:h val="0.24578343103068431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685E-3"/>
          <c:w val="0.73764824947729579"/>
          <c:h val="0.737478026319383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589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C61-4264-8687-53500D9B7672}"/>
                </c:ext>
              </c:extLst>
            </c:dLbl>
            <c:dLbl>
              <c:idx val="1"/>
              <c:layout>
                <c:manualLayout>
                  <c:x val="5.0847457627118814E-2"/>
                  <c:y val="2.60133504073242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C61-4264-8687-53500D9B7672}"/>
                </c:ext>
              </c:extLst>
            </c:dLbl>
            <c:dLbl>
              <c:idx val="2"/>
              <c:layout>
                <c:manualLayout>
                  <c:x val="3.3888518172516605E-2"/>
                  <c:y val="6.721150859602757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C61-4264-8687-53500D9B7672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C61-4264-8687-53500D9B7672}"/>
                </c:ext>
              </c:extLst>
            </c:dLbl>
            <c:dLbl>
              <c:idx val="4"/>
              <c:layout>
                <c:manualLayout>
                  <c:x val="1.1999644112282581E-2"/>
                  <c:y val="2.3792278560335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C61-4264-8687-53500D9B767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C61-4264-8687-53500D9B767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C61-4264-8687-53500D9B767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11752.7</c:v>
                </c:pt>
                <c:pt idx="1">
                  <c:v>155.1</c:v>
                </c:pt>
                <c:pt idx="2">
                  <c:v>1866.4</c:v>
                </c:pt>
                <c:pt idx="3">
                  <c:v>246.2</c:v>
                </c:pt>
                <c:pt idx="4">
                  <c:v>2591.8000000000002</c:v>
                </c:pt>
                <c:pt idx="5">
                  <c:v>868</c:v>
                </c:pt>
                <c:pt idx="6">
                  <c:v>2409.1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C61-4264-8687-53500D9B767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77E-4"/>
                  <c:y val="-1.6440073018554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464-4F7D-AB59-696827F151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59</c:v>
                </c:pt>
                <c:pt idx="1">
                  <c:v>56.9</c:v>
                </c:pt>
                <c:pt idx="2">
                  <c:v>59.3</c:v>
                </c:pt>
                <c:pt idx="3">
                  <c:v>69.599999999999994</c:v>
                </c:pt>
                <c:pt idx="4">
                  <c:v>59</c:v>
                </c:pt>
                <c:pt idx="5">
                  <c:v>55.3</c:v>
                </c:pt>
                <c:pt idx="6">
                  <c:v>41.3</c:v>
                </c:pt>
                <c:pt idx="7">
                  <c:v>58.2</c:v>
                </c:pt>
                <c:pt idx="8">
                  <c:v>56.2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64-4F7D-AB59-696827F1516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64-4F7D-AB59-696827F151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3-9464-4F7D-AB59-696827F1516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464-4F7D-AB59-696827F151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9.4</c:v>
                </c:pt>
                <c:pt idx="1">
                  <c:v>10.5</c:v>
                </c:pt>
                <c:pt idx="2">
                  <c:v>11.2</c:v>
                </c:pt>
                <c:pt idx="3">
                  <c:v>6</c:v>
                </c:pt>
                <c:pt idx="4">
                  <c:v>10.3</c:v>
                </c:pt>
                <c:pt idx="5">
                  <c:v>5.6</c:v>
                </c:pt>
                <c:pt idx="6">
                  <c:v>7.2</c:v>
                </c:pt>
                <c:pt idx="7">
                  <c:v>10.4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64-4F7D-AB59-696827F1516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4.5</c:v>
                </c:pt>
                <c:pt idx="1">
                  <c:v>3.3</c:v>
                </c:pt>
                <c:pt idx="2">
                  <c:v>19.5</c:v>
                </c:pt>
                <c:pt idx="3">
                  <c:v>11.6</c:v>
                </c:pt>
                <c:pt idx="4">
                  <c:v>21.6</c:v>
                </c:pt>
                <c:pt idx="5">
                  <c:v>30</c:v>
                </c:pt>
                <c:pt idx="6">
                  <c:v>46.1</c:v>
                </c:pt>
                <c:pt idx="7">
                  <c:v>20.100000000000001</c:v>
                </c:pt>
                <c:pt idx="8">
                  <c:v>32.1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64-4F7D-AB59-696827F1516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464-4F7D-AB59-696827F1516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464-4F7D-AB59-696827F15168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64-4F7D-AB59-696827F15168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464-4F7D-AB59-696827F15168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464-4F7D-AB59-696827F15168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464-4F7D-AB59-696827F15168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464-4F7D-AB59-696827F151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464-4F7D-AB59-696827F15168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464-4F7D-AB59-696827F15168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464-4F7D-AB59-696827F15168}"/>
                </c:ext>
              </c:extLst>
            </c:dLbl>
            <c:dLbl>
              <c:idx val="1"/>
              <c:layout>
                <c:manualLayout>
                  <c:x val="0"/>
                  <c:y val="-2.2145328719723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464-4F7D-AB59-696827F151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11.8</c:v>
                </c:pt>
                <c:pt idx="1">
                  <c:v>29.3</c:v>
                </c:pt>
                <c:pt idx="2">
                  <c:v>10</c:v>
                </c:pt>
                <c:pt idx="3">
                  <c:v>12.8</c:v>
                </c:pt>
                <c:pt idx="4">
                  <c:v>9.1</c:v>
                </c:pt>
                <c:pt idx="5">
                  <c:v>9.1</c:v>
                </c:pt>
                <c:pt idx="6">
                  <c:v>5.4</c:v>
                </c:pt>
                <c:pt idx="7">
                  <c:v>11.3</c:v>
                </c:pt>
                <c:pt idx="8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464-4F7D-AB59-696827F15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0446336"/>
        <c:axId val="140444800"/>
      </c:barChart>
      <c:valAx>
        <c:axId val="140444800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446336"/>
        <c:crosses val="autoZero"/>
        <c:crossBetween val="between"/>
        <c:majorUnit val="20"/>
        <c:minorUnit val="20"/>
      </c:valAx>
      <c:catAx>
        <c:axId val="140446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44480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9E-2"/>
          <c:y val="0.690536686374410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5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124-4787-8DCC-FCD9E6D3FB0D}"/>
                </c:ext>
              </c:extLst>
            </c:dLbl>
            <c:dLbl>
              <c:idx val="1"/>
              <c:layout>
                <c:manualLayout>
                  <c:x val="-2.0833333333333615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124-4787-8DCC-FCD9E6D3FB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01.10.2017</c:v>
                </c:pt>
                <c:pt idx="1">
                  <c:v>01.10.2018 г.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1124.0999999999999</c:v>
                </c:pt>
                <c:pt idx="1">
                  <c:v>606.4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24-4787-8DCC-FCD9E6D3FB0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124-4787-8DCC-FCD9E6D3FB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01.10.2017</c:v>
                </c:pt>
                <c:pt idx="1">
                  <c:v>01.10.2018 г.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11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24-4787-8DCC-FCD9E6D3FB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261824"/>
        <c:axId val="141280000"/>
      </c:barChart>
      <c:catAx>
        <c:axId val="14126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280000"/>
        <c:crosses val="autoZero"/>
        <c:auto val="1"/>
        <c:lblAlgn val="ctr"/>
        <c:lblOffset val="100"/>
        <c:noMultiLvlLbl val="0"/>
      </c:catAx>
      <c:valAx>
        <c:axId val="141280000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261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046"/>
          <c:w val="0.34413024934383202"/>
          <c:h val="0.4454099409448848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193701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                   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be-BY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 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38683253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250233"/>
              </p:ext>
            </p:extLst>
          </p:nvPr>
        </p:nvGraphicFramePr>
        <p:xfrm>
          <a:off x="107505" y="555526"/>
          <a:ext cx="8928990" cy="4090114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36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26882,2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20983,6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27042,2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19889,3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-160,0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+1094,3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26264,7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20570,1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26424,7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19484,8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-160,0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+1085,3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617,5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413,5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617,5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404,5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+9,0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82,3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75,8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82,3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60,4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73,4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+2,0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45,7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75,9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150,3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41,2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150,3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61,6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+0,3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59,6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75,3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57,3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72,3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+2,3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63,9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80,5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76,8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+2,9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75,7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52,5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69,4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75,7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52,7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74,7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728723"/>
              </p:ext>
            </p:extLst>
          </p:nvPr>
        </p:nvGraphicFramePr>
        <p:xfrm>
          <a:off x="107504" y="483517"/>
          <a:ext cx="8960298" cy="4452549"/>
        </p:xfrm>
        <a:graphic>
          <a:graphicData uri="http://schemas.openxmlformats.org/drawingml/2006/table">
            <a:tbl>
              <a:tblPr/>
              <a:tblGrid>
                <a:gridCol w="1613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7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6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11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517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92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73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</a:p>
                    <a:p>
                      <a:pPr algn="ctr" rtl="0" fontAlgn="ctr"/>
                      <a:r>
                        <a:rPr lang="be-BY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2018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9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месяцау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2017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2018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месяцау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2017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2018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месяцау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2017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6994,5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6012,6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116,33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13989,1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14654,1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95,46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20983,6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20666,70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101,53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6654,4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5742,2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115,88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13915,7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14609,8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95,24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20570,1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20352,00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101,07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340,1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270,4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125,77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73,4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44,3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165,68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413,5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314,7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131,39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48,9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33,4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146,40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13,5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7,5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180,0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62,4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40,9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152,56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41,9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31,4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133,44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760,0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45,7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31,9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143,26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34,3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35,9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95,54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27,6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2,6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1061,53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61,9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38,5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160,77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59,2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49,0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120,81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59,6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49,0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121,63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49,1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43,7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112,35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14,8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18,3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80,87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63,9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62,0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103,06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41,9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34,0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123,23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5,3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52,5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39,3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133,58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64,8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43,0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150,69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10,1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26,73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67,5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53,1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127,11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9746003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09720543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613367"/>
              </p:ext>
            </p:extLst>
          </p:nvPr>
        </p:nvGraphicFramePr>
        <p:xfrm>
          <a:off x="142844" y="27176"/>
          <a:ext cx="8786876" cy="4743325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</a:t>
                      </a:r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be-BY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месяцау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be-BY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месяцау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be-BY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месяцау </a:t>
                      </a: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2017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17 716,5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12 899,6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2 172,8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6 996,8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19 889,3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19 896,4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17 432,9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12 701,6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2 051,9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6 880,1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19 484,8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19 581,7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расходаў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43343720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6282933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расходаў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3672129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78798408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082162"/>
              </p:ext>
            </p:extLst>
          </p:nvPr>
        </p:nvGraphicFramePr>
        <p:xfrm>
          <a:off x="179513" y="195485"/>
          <a:ext cx="8712966" cy="4898796"/>
        </p:xfrm>
        <a:graphic>
          <a:graphicData uri="http://schemas.openxmlformats.org/drawingml/2006/table">
            <a:tbl>
              <a:tblPr/>
              <a:tblGrid>
                <a:gridCol w="3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13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18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01.10.2018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13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9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01.10.2018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01.10.2017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0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0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70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0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-442,7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РАЗАМ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-442,7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5573</TotalTime>
  <Words>799</Words>
  <Application>Microsoft Office PowerPoint</Application>
  <PresentationFormat>Экран (16:9)</PresentationFormat>
  <Paragraphs>479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расходаў мясцовых бюджэтаў па функцыянальнай класіфікацыі выдаткаў бюджэту.</vt:lpstr>
      <vt:lpstr>Структура расходаў мясцовых бюджэтаў па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Лохман Елена</cp:lastModifiedBy>
  <cp:revision>377</cp:revision>
  <cp:lastPrinted>2016-04-12T06:59:46Z</cp:lastPrinted>
  <dcterms:created xsi:type="dcterms:W3CDTF">2013-10-16T05:53:51Z</dcterms:created>
  <dcterms:modified xsi:type="dcterms:W3CDTF">2018-11-19T11:07:52Z</dcterms:modified>
</cp:coreProperties>
</file>