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9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6" autoAdjust="0"/>
    <p:restoredTop sz="94676" autoAdjust="0"/>
  </p:normalViewPr>
  <p:slideViewPr>
    <p:cSldViewPr>
      <p:cViewPr varScale="1">
        <p:scale>
          <a:sx n="134" d="100"/>
          <a:sy n="134" d="100"/>
        </p:scale>
        <p:origin x="138" y="27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7972"/>
          <c:y val="0.10989890152619812"/>
          <c:w val="0.81200676186662413"/>
          <c:h val="0.396867113832996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16.899999999999999</c:v>
                </c:pt>
                <c:pt idx="1">
                  <c:v>64.5</c:v>
                </c:pt>
                <c:pt idx="2">
                  <c:v>64.400000000000006</c:v>
                </c:pt>
                <c:pt idx="3">
                  <c:v>71.400000000000006</c:v>
                </c:pt>
                <c:pt idx="4">
                  <c:v>57</c:v>
                </c:pt>
                <c:pt idx="5">
                  <c:v>69.599999999999994</c:v>
                </c:pt>
                <c:pt idx="6">
                  <c:v>62.9</c:v>
                </c:pt>
                <c:pt idx="7">
                  <c:v>59.4</c:v>
                </c:pt>
                <c:pt idx="8">
                  <c:v>68.599999999999994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84-43C9-B96A-171FE044EB6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собственнотсть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3.6</c:v>
                </c:pt>
                <c:pt idx="1">
                  <c:v>0.6</c:v>
                </c:pt>
                <c:pt idx="2">
                  <c:v>0.4</c:v>
                </c:pt>
                <c:pt idx="3">
                  <c:v>0.5</c:v>
                </c:pt>
                <c:pt idx="4">
                  <c:v>0.2</c:v>
                </c:pt>
                <c:pt idx="5">
                  <c:v>0.5</c:v>
                </c:pt>
                <c:pt idx="6">
                  <c:v>1.2</c:v>
                </c:pt>
                <c:pt idx="7">
                  <c:v>0.5</c:v>
                </c:pt>
                <c:pt idx="8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84-43C9-B96A-171FE044EB6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84-43C9-B96A-171FE044EB6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84-43C9-B96A-171FE044EB6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84-43C9-B96A-171FE044EB6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84-43C9-B96A-171FE044EB6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84-43C9-B96A-171FE044EB66}"/>
                </c:ext>
              </c:extLst>
            </c:dLbl>
            <c:dLbl>
              <c:idx val="3"/>
              <c:layout>
                <c:manualLayout>
                  <c:x val="5.6494950843009812E-3"/>
                  <c:y val="2.2897443375133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84-43C9-B96A-171FE044EB66}"/>
                </c:ext>
              </c:extLst>
            </c:dLbl>
            <c:dLbl>
              <c:idx val="4"/>
              <c:layout>
                <c:manualLayout>
                  <c:x val="-2.8248587570621716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184-43C9-B96A-171FE044EB66}"/>
                </c:ext>
              </c:extLst>
            </c:dLbl>
            <c:dLbl>
              <c:idx val="5"/>
              <c:layout>
                <c:manualLayout>
                  <c:x val="0"/>
                  <c:y val="7.78380480217752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184-43C9-B96A-171FE044EB66}"/>
                </c:ext>
              </c:extLst>
            </c:dLbl>
            <c:dLbl>
              <c:idx val="6"/>
              <c:layout>
                <c:manualLayout>
                  <c:x val="2.824858757062156E-3"/>
                  <c:y val="5.31466899970839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6.3</c:v>
                </c:pt>
                <c:pt idx="1">
                  <c:v>5.9</c:v>
                </c:pt>
                <c:pt idx="2">
                  <c:v>6.2</c:v>
                </c:pt>
                <c:pt idx="3">
                  <c:v>0.4</c:v>
                </c:pt>
                <c:pt idx="4">
                  <c:v>18.899999999999999</c:v>
                </c:pt>
                <c:pt idx="5">
                  <c:v>2.6</c:v>
                </c:pt>
                <c:pt idx="6">
                  <c:v>1.5</c:v>
                </c:pt>
                <c:pt idx="7">
                  <c:v>7.9</c:v>
                </c:pt>
                <c:pt idx="8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184-43C9-B96A-171FE044EB6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Дотация, субвенции и иные межбюджетные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184-43C9-B96A-171FE044EB66}"/>
                </c:ext>
              </c:extLst>
            </c:dLbl>
            <c:dLbl>
              <c:idx val="4"/>
              <c:layout>
                <c:manualLayout>
                  <c:x val="8.4745762711864996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184-43C9-B96A-171FE044EB66}"/>
                </c:ext>
              </c:extLst>
            </c:dLbl>
            <c:dLbl>
              <c:idx val="6"/>
              <c:layout>
                <c:manualLayout>
                  <c:x val="-8.4745762711864996E-3"/>
                  <c:y val="-7.40740740740742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65.599999999999994</c:v>
                </c:pt>
                <c:pt idx="1">
                  <c:v>29</c:v>
                </c:pt>
                <c:pt idx="2">
                  <c:v>29</c:v>
                </c:pt>
                <c:pt idx="3">
                  <c:v>27.7</c:v>
                </c:pt>
                <c:pt idx="4">
                  <c:v>23.9</c:v>
                </c:pt>
                <c:pt idx="5">
                  <c:v>27.3</c:v>
                </c:pt>
                <c:pt idx="6">
                  <c:v>34.4</c:v>
                </c:pt>
                <c:pt idx="7">
                  <c:v>32.200000000000003</c:v>
                </c:pt>
                <c:pt idx="8">
                  <c:v>28.9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184-43C9-B96A-171FE044E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273088"/>
        <c:axId val="132892544"/>
      </c:barChart>
      <c:valAx>
        <c:axId val="1328925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273088"/>
        <c:crosses val="autoZero"/>
        <c:crossBetween val="between"/>
        <c:majorUnit val="20"/>
        <c:minorUnit val="20"/>
      </c:valAx>
      <c:catAx>
        <c:axId val="133273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289254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2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4.1990302059700182E-2"/>
          <c:y val="0.6788320413347656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30012"/>
          <c:y val="1.6183934452125123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C8B4-4DE5-9E93-A55D34D29851}"/>
              </c:ext>
            </c:extLst>
          </c:dPt>
          <c:dLbls>
            <c:dLbl>
              <c:idx val="0"/>
              <c:layout>
                <c:manualLayout>
                  <c:x val="2.8248587570621472E-2"/>
                  <c:y val="1.3628621564728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B4-4DE5-9E93-A55D34D29851}"/>
                </c:ext>
              </c:extLst>
            </c:dLbl>
            <c:dLbl>
              <c:idx val="1"/>
              <c:layout>
                <c:manualLayout>
                  <c:x val="0"/>
                  <c:y val="-3.54344160682950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B4-4DE5-9E93-A55D34D29851}"/>
                </c:ext>
              </c:extLst>
            </c:dLbl>
            <c:dLbl>
              <c:idx val="2"/>
              <c:layout>
                <c:manualLayout>
                  <c:x val="2.8248587570621469E-3"/>
                  <c:y val="3.27086917553492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B4-4DE5-9E93-A55D34D29851}"/>
                </c:ext>
              </c:extLst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B4-4DE5-9E93-A55D34D29851}"/>
                </c:ext>
              </c:extLst>
            </c:dLbl>
            <c:dLbl>
              <c:idx val="4"/>
              <c:layout>
                <c:manualLayout>
                  <c:x val="-0.10451977401130012"/>
                  <c:y val="4.906303763302462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B4-4DE5-9E93-A55D34D29851}"/>
                </c:ext>
              </c:extLst>
            </c:dLbl>
            <c:dLbl>
              <c:idx val="5"/>
              <c:layout>
                <c:manualLayout>
                  <c:x val="-3.1073446327683923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B4-4DE5-9E93-A55D34D2985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Налоги на собственность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Дотация,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2780.9</c:v>
                </c:pt>
                <c:pt idx="1">
                  <c:v>555.1</c:v>
                </c:pt>
                <c:pt idx="2">
                  <c:v>845.5</c:v>
                </c:pt>
                <c:pt idx="3">
                  <c:v>296.3</c:v>
                </c:pt>
                <c:pt idx="4">
                  <c:v>981.6</c:v>
                </c:pt>
                <c:pt idx="5">
                  <c:v>10080.5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B4-4DE5-9E93-A55D34D298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604"/>
          <c:y val="6.8837448634842123E-4"/>
          <c:w val="0.75021486720940134"/>
          <c:h val="0.749479290865792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разделы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266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26-40C6-87DB-6E745C99FDAC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26-40C6-87DB-6E745C99FDAC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26-40C6-87DB-6E745C99FDAC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26-40C6-87DB-6E745C99FDAC}"/>
                </c:ext>
              </c:extLst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26-40C6-87DB-6E745C99FDAC}"/>
                </c:ext>
              </c:extLst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26-40C6-87DB-6E745C99FDAC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0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B26-40C6-87DB-6E745C99FDA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2A-455E-8290-5990A969B08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 и другие расходы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1496</c:v>
                </c:pt>
                <c:pt idx="1">
                  <c:v>1085.3</c:v>
                </c:pt>
                <c:pt idx="2">
                  <c:v>4069.5</c:v>
                </c:pt>
                <c:pt idx="3">
                  <c:v>1100</c:v>
                </c:pt>
                <c:pt idx="4">
                  <c:v>6401.1</c:v>
                </c:pt>
                <c:pt idx="5">
                  <c:v>772.1</c:v>
                </c:pt>
                <c:pt idx="6">
                  <c:v>812.7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26-40C6-87DB-6E745C99F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568"/>
          <c:w val="1"/>
          <c:h val="0.25642912765084847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8</c:v>
                </c:pt>
                <c:pt idx="1">
                  <c:v>79</c:v>
                </c:pt>
                <c:pt idx="2">
                  <c:v>77.599999999999994</c:v>
                </c:pt>
                <c:pt idx="3">
                  <c:v>83.6</c:v>
                </c:pt>
                <c:pt idx="4">
                  <c:v>82.7</c:v>
                </c:pt>
                <c:pt idx="5">
                  <c:v>79.3</c:v>
                </c:pt>
                <c:pt idx="6">
                  <c:v>73.8</c:v>
                </c:pt>
                <c:pt idx="7">
                  <c:v>75.900000000000006</c:v>
                </c:pt>
                <c:pt idx="8">
                  <c:v>80.099999999999994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04-4F02-9BE3-25F3878C130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6.6</c:v>
                </c:pt>
                <c:pt idx="1">
                  <c:v>18.8</c:v>
                </c:pt>
                <c:pt idx="2">
                  <c:v>20.3</c:v>
                </c:pt>
                <c:pt idx="3">
                  <c:v>13.4</c:v>
                </c:pt>
                <c:pt idx="4">
                  <c:v>15.4</c:v>
                </c:pt>
                <c:pt idx="5">
                  <c:v>18.100000000000001</c:v>
                </c:pt>
                <c:pt idx="6">
                  <c:v>24.2</c:v>
                </c:pt>
                <c:pt idx="7">
                  <c:v>21.7</c:v>
                </c:pt>
                <c:pt idx="8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04-4F02-9BE3-25F3878C130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26.4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04-4F02-9BE3-25F3878C130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04-4F02-9BE3-25F3878C130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04-4F02-9BE3-25F3878C1309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04-4F02-9BE3-25F3878C1309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04-4F02-9BE3-25F3878C1309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04-4F02-9BE3-25F3878C1309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04-4F02-9BE3-25F3878C1309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04-4F02-9BE3-25F3878C1309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41.5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C04-4F02-9BE3-25F3878C1309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C04-4F02-9BE3-25F3878C1309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 и 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5.4</c:v>
                </c:pt>
                <c:pt idx="1">
                  <c:v>2.2000000000000002</c:v>
                </c:pt>
                <c:pt idx="2">
                  <c:v>2.1</c:v>
                </c:pt>
                <c:pt idx="3">
                  <c:v>2.9</c:v>
                </c:pt>
                <c:pt idx="4">
                  <c:v>1.9</c:v>
                </c:pt>
                <c:pt idx="5">
                  <c:v>2.6</c:v>
                </c:pt>
                <c:pt idx="6">
                  <c:v>2.1</c:v>
                </c:pt>
                <c:pt idx="7">
                  <c:v>2.4</c:v>
                </c:pt>
                <c:pt idx="8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C04-4F02-9BE3-25F3878C1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9974528"/>
        <c:axId val="139972992"/>
      </c:barChart>
      <c:valAx>
        <c:axId val="139972992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974528"/>
        <c:crosses val="autoZero"/>
        <c:crossBetween val="between"/>
        <c:majorUnit val="20"/>
        <c:minorUnit val="20"/>
      </c:valAx>
      <c:catAx>
        <c:axId val="139974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97299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143632562185159"/>
          <c:w val="0.96140551181102352"/>
          <c:h val="0.2457834310306842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820276702700299"/>
          <c:y val="1.0366455058169633E-3"/>
          <c:w val="0.73764824947729568"/>
          <c:h val="0.737478026319383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2.8248587570620432E-3"/>
                  <c:y val="-1.46257254175408E-2"/>
                </c:manualLayout>
              </c:layout>
              <c:tx>
                <c:rich>
                  <a:bodyPr/>
                  <a:lstStyle/>
                  <a:p>
                    <a:fld id="{03CC3F0D-18A1-4007-BAC8-D4B3F3A93A76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</a:t>
                    </a:r>
                  </a:p>
                  <a:p>
                    <a:r>
                      <a:rPr lang="en-US" baseline="0" dirty="0"/>
                      <a:t> 68,4%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"/>
                      <c:h val="0.1060207612456747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A8D-409A-8A12-842E742CCA1F}"/>
                </c:ext>
              </c:extLst>
            </c:dLbl>
            <c:dLbl>
              <c:idx val="1"/>
              <c:layout>
                <c:manualLayout>
                  <c:x val="0"/>
                  <c:y val="-8.4713293191292269E-2"/>
                </c:manualLayout>
              </c:layout>
              <c:tx>
                <c:rich>
                  <a:bodyPr/>
                  <a:lstStyle/>
                  <a:p>
                    <a:fld id="{10519341-89DA-4FF6-AA20-7420EF3CF03B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</a:t>
                    </a:r>
                  </a:p>
                  <a:p>
                    <a:r>
                      <a:rPr lang="en-US" baseline="0" dirty="0"/>
                      <a:t> </a:t>
                    </a:r>
                    <a:fld id="{84336A09-185D-436D-836F-184918C44E85}" type="PERCENTAGE">
                      <a:rPr lang="en-US" baseline="0"/>
                      <a:pPr/>
                      <a:t>[ПРОЦЕНТ]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A8D-409A-8A12-842E742CCA1F}"/>
                </c:ext>
              </c:extLst>
            </c:dLbl>
            <c:dLbl>
              <c:idx val="2"/>
              <c:layout>
                <c:manualLayout>
                  <c:x val="3.3888518172516605E-2"/>
                  <c:y val="6.7211508596027578E-2"/>
                </c:manualLayout>
              </c:layout>
              <c:tx>
                <c:rich>
                  <a:bodyPr/>
                  <a:lstStyle/>
                  <a:p>
                    <a:fld id="{14005EE9-C9D6-400D-8FAB-6AD1FBA9C672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11,2%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A8D-409A-8A12-842E742CCA1F}"/>
                </c:ext>
              </c:extLst>
            </c:dLbl>
            <c:dLbl>
              <c:idx val="3"/>
              <c:layout>
                <c:manualLayout>
                  <c:x val="-2.9877663597135212E-2"/>
                  <c:y val="2.4124458491131179E-2"/>
                </c:manualLayout>
              </c:layout>
              <c:tx>
                <c:rich>
                  <a:bodyPr/>
                  <a:lstStyle/>
                  <a:p>
                    <a:fld id="{CA85B625-289A-4618-97A8-83D8EDD338B9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</a:t>
                    </a:r>
                  </a:p>
                  <a:p>
                    <a:r>
                      <a:rPr lang="en-US" baseline="0" dirty="0"/>
                      <a:t> 4,8 %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A8D-409A-8A12-842E742CCA1F}"/>
                </c:ext>
              </c:extLst>
            </c:dLbl>
            <c:dLbl>
              <c:idx val="4"/>
              <c:layout>
                <c:manualLayout>
                  <c:x val="-2.754837848658748E-2"/>
                  <c:y val="9.9514481105086785E-3"/>
                </c:manualLayout>
              </c:layout>
              <c:tx>
                <c:rich>
                  <a:bodyPr/>
                  <a:lstStyle/>
                  <a:p>
                    <a:fld id="{A8C13E09-3752-49F3-8AB3-08C4994016C8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7,0 %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A8D-409A-8A12-842E742CCA1F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8D-409A-8A12-842E742CCA1F}"/>
                </c:ext>
              </c:extLst>
            </c:dLbl>
            <c:dLbl>
              <c:idx val="6"/>
              <c:layout>
                <c:manualLayout>
                  <c:x val="-3.3898305084745763E-2"/>
                  <c:y val="-0.11382132250769697"/>
                </c:manualLayout>
              </c:layout>
              <c:tx>
                <c:rich>
                  <a:bodyPr/>
                  <a:lstStyle/>
                  <a:p>
                    <a:fld id="{0C35E753-67DA-46EA-B18E-23CEBBF2C602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</a:t>
                    </a:r>
                  </a:p>
                  <a:p>
                    <a:r>
                      <a:rPr lang="en-US" baseline="0" dirty="0"/>
                      <a:t> 6,0 %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A8D-409A-8A12-842E742CCA1F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BC-4746-8BCC-8871915E9D3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</c:v>
                </c:pt>
                <c:pt idx="1">
                  <c:v>Приобретение предметов снабжения и расходных материалов</c:v>
                </c:pt>
                <c:pt idx="2">
                  <c:v>Оплата коммунальных услуг</c:v>
                </c:pt>
                <c:pt idx="3">
                  <c:v>Прочие текущие расходы на закупки товаров и оплату услуг</c:v>
                </c:pt>
                <c:pt idx="4">
                  <c:v>Субсидии хозяйственным организациям</c:v>
                </c:pt>
                <c:pt idx="5">
                  <c:v>Текущие и капитальные бюджетные трансферты населению</c:v>
                </c:pt>
                <c:pt idx="6">
                  <c:v>Другие расходы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10759.9</c:v>
                </c:pt>
                <c:pt idx="1">
                  <c:v>2</c:v>
                </c:pt>
                <c:pt idx="2">
                  <c:v>1764</c:v>
                </c:pt>
                <c:pt idx="3">
                  <c:v>760.5</c:v>
                </c:pt>
                <c:pt idx="4">
                  <c:v>1108.8</c:v>
                </c:pt>
                <c:pt idx="5">
                  <c:v>392.9</c:v>
                </c:pt>
                <c:pt idx="6">
                  <c:v>948.6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A8D-409A-8A12-842E742CCA1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234E-4"/>
                  <c:y val="-1.6440073018554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68.5</c:v>
                </c:pt>
                <c:pt idx="1">
                  <c:v>62.9</c:v>
                </c:pt>
                <c:pt idx="2">
                  <c:v>56.4</c:v>
                </c:pt>
                <c:pt idx="3">
                  <c:v>65.400000000000006</c:v>
                </c:pt>
                <c:pt idx="4">
                  <c:v>70.7</c:v>
                </c:pt>
                <c:pt idx="5">
                  <c:v>65.099999999999994</c:v>
                </c:pt>
                <c:pt idx="6">
                  <c:v>54.5</c:v>
                </c:pt>
                <c:pt idx="7">
                  <c:v>58.8</c:v>
                </c:pt>
                <c:pt idx="8">
                  <c:v>68.3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B6-4051-BFD9-802C2EF9B7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Приобретение предметов снабжения и расходных материалов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3-FDB6-4051-BFD9-802C2EF9B77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Оплата коммунальных услуг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2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11.3</c:v>
                </c:pt>
                <c:pt idx="1">
                  <c:v>8.6</c:v>
                </c:pt>
                <c:pt idx="2">
                  <c:v>10.8</c:v>
                </c:pt>
                <c:pt idx="3">
                  <c:v>11.5</c:v>
                </c:pt>
                <c:pt idx="4">
                  <c:v>3.2</c:v>
                </c:pt>
                <c:pt idx="5">
                  <c:v>7</c:v>
                </c:pt>
                <c:pt idx="6">
                  <c:v>14.3</c:v>
                </c:pt>
                <c:pt idx="7">
                  <c:v>9.8000000000000007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B6-4051-BFD9-802C2EF9B77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текущие расходы на закупки товаров и оплату услуг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4.5</c:v>
                </c:pt>
                <c:pt idx="1">
                  <c:v>23</c:v>
                </c:pt>
                <c:pt idx="2">
                  <c:v>28.1</c:v>
                </c:pt>
                <c:pt idx="3">
                  <c:v>16.600000000000001</c:v>
                </c:pt>
                <c:pt idx="4">
                  <c:v>21.9</c:v>
                </c:pt>
                <c:pt idx="5">
                  <c:v>20.9</c:v>
                </c:pt>
                <c:pt idx="6">
                  <c:v>26.9</c:v>
                </c:pt>
                <c:pt idx="7">
                  <c:v>24.5</c:v>
                </c:pt>
                <c:pt idx="8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B6-4051-BFD9-802C2EF9B77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Субсидии хозяйственным организациям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B6-4051-BFD9-802C2EF9B77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B6-4051-BFD9-802C2EF9B77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B6-4051-BFD9-802C2EF9B773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B6-4051-BFD9-802C2EF9B773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B6-4051-BFD9-802C2EF9B773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B6-4051-BFD9-802C2EF9B773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DB6-4051-BFD9-802C2EF9B77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Текущие и капитальные бюджетные трансферты населению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DB6-4051-BFD9-802C2EF9B773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B6-4051-BFD9-802C2EF9B773}"/>
                </c:ext>
              </c:extLst>
            </c:dLbl>
            <c:dLbl>
              <c:idx val="1"/>
              <c:layout>
                <c:manualLayout>
                  <c:x val="0"/>
                  <c:y val="-2.2145328719723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6</c:v>
                </c:pt>
                <c:pt idx="1">
                  <c:v>5.5</c:v>
                </c:pt>
                <c:pt idx="2">
                  <c:v>4.7</c:v>
                </c:pt>
                <c:pt idx="3">
                  <c:v>6.5</c:v>
                </c:pt>
                <c:pt idx="4">
                  <c:v>4.2</c:v>
                </c:pt>
                <c:pt idx="5">
                  <c:v>7</c:v>
                </c:pt>
                <c:pt idx="6">
                  <c:v>4.3</c:v>
                </c:pt>
                <c:pt idx="7">
                  <c:v>6.9</c:v>
                </c:pt>
                <c:pt idx="8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DB6-4051-BFD9-802C2EF9B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41062912"/>
        <c:axId val="141044736"/>
      </c:barChart>
      <c:valAx>
        <c:axId val="141044736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062912"/>
        <c:crosses val="autoZero"/>
        <c:crossBetween val="between"/>
        <c:majorUnit val="20"/>
        <c:minorUnit val="20"/>
      </c:valAx>
      <c:catAx>
        <c:axId val="1410629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04473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714489078698E-2"/>
          <c:y val="0.75697267253358047"/>
          <c:w val="0.96015814760443163"/>
          <c:h val="0.23472282919652346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11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06-4067-8107-BC9E9F1F137D}"/>
                </c:ext>
              </c:extLst>
            </c:dLbl>
            <c:dLbl>
              <c:idx val="1"/>
              <c:layout>
                <c:manualLayout>
                  <c:x val="-2.0833333333333611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01.07.19 г.</c:v>
                </c:pt>
                <c:pt idx="1">
                  <c:v>01.07.20 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426.6</c:v>
                </c:pt>
                <c:pt idx="1">
                  <c:v>257.8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06-4067-8107-BC9E9F1F13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 (до 1 года),
в нацвалюте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01.07.19 г.</c:v>
                </c:pt>
                <c:pt idx="1">
                  <c:v>01.07.20 г.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85.9</c:v>
                </c:pt>
                <c:pt idx="1">
                  <c:v>85.9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06-4067-8107-BC9E9F1F1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334976"/>
        <c:axId val="142349056"/>
      </c:barChart>
      <c:catAx>
        <c:axId val="14233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349056"/>
        <c:crosses val="autoZero"/>
        <c:auto val="1"/>
        <c:lblAlgn val="ctr"/>
        <c:lblOffset val="100"/>
        <c:noMultiLvlLbl val="0"/>
      </c:catAx>
      <c:valAx>
        <c:axId val="14234905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334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75065617792"/>
          <c:y val="0.33255290354331041"/>
          <c:w val="0.32746358267716863"/>
          <c:h val="0.44540994094488473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0.79178</cdr:x>
      <cdr:y>0.01772</cdr:y>
    </cdr:from>
    <cdr:to>
      <cdr:x>1</cdr:x>
      <cdr:y>0.11499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559685" y="81283"/>
          <a:ext cx="936115" cy="446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0.34101</cdr:x>
      <cdr:y>0.7531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4"/>
          <a:ext cx="1533128" cy="4308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3713"/>
          </a:xfrm>
          <a:prstGeom prst="rect">
            <a:avLst/>
          </a:prstGeom>
        </p:spPr>
        <p:txBody>
          <a:bodyPr vert="horz" lIns="91380" tIns="45690" rIns="91380" bIns="4569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3713"/>
          </a:xfrm>
          <a:prstGeom prst="rect">
            <a:avLst/>
          </a:prstGeom>
        </p:spPr>
        <p:txBody>
          <a:bodyPr vert="horz" lIns="91380" tIns="45690" rIns="91380" bIns="45690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378823"/>
            <a:ext cx="2945659" cy="493713"/>
          </a:xfrm>
          <a:prstGeom prst="rect">
            <a:avLst/>
          </a:prstGeom>
        </p:spPr>
        <p:txBody>
          <a:bodyPr vert="horz" lIns="91380" tIns="45690" rIns="91380" bIns="4569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378823"/>
            <a:ext cx="2945659" cy="493713"/>
          </a:xfrm>
          <a:prstGeom prst="rect">
            <a:avLst/>
          </a:prstGeom>
        </p:spPr>
        <p:txBody>
          <a:bodyPr vert="horz" lIns="91380" tIns="45690" rIns="91380" bIns="45690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3713"/>
          </a:xfrm>
          <a:prstGeom prst="rect">
            <a:avLst/>
          </a:prstGeom>
        </p:spPr>
        <p:txBody>
          <a:bodyPr vert="horz" lIns="91380" tIns="45690" rIns="91380" bIns="4569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3713"/>
          </a:xfrm>
          <a:prstGeom prst="rect">
            <a:avLst/>
          </a:prstGeom>
        </p:spPr>
        <p:txBody>
          <a:bodyPr vert="horz" lIns="91380" tIns="45690" rIns="91380" bIns="45690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0" tIns="45690" rIns="91380" bIns="4569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380" tIns="45690" rIns="91380" bIns="4569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8823"/>
            <a:ext cx="2945659" cy="493713"/>
          </a:xfrm>
          <a:prstGeom prst="rect">
            <a:avLst/>
          </a:prstGeom>
        </p:spPr>
        <p:txBody>
          <a:bodyPr vert="horz" lIns="91380" tIns="45690" rIns="91380" bIns="4569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378823"/>
            <a:ext cx="2945659" cy="493713"/>
          </a:xfrm>
          <a:prstGeom prst="rect">
            <a:avLst/>
          </a:prstGeom>
        </p:spPr>
        <p:txBody>
          <a:bodyPr vert="horz" lIns="91380" tIns="45690" rIns="91380" bIns="45690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06.08.2020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06.08.2020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06.08.2020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06.08.2020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06.08.2020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06.08.2020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06.08.2020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06.08.2020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06.08.2020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06.08.2020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06.08.2020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06.08.2020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296532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r>
                        <a:rPr lang="ru-RU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  <a:r>
                        <a:rPr lang="ru-RU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полугодие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612052034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сельских бюджетов: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Вердомичский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Добровольский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Незбодичский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Новодворский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Свислочский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Хоневичский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Порозовский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262460"/>
              </p:ext>
            </p:extLst>
          </p:nvPr>
        </p:nvGraphicFramePr>
        <p:xfrm>
          <a:off x="107506" y="555526"/>
          <a:ext cx="8928988" cy="4090114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9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36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58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32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района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943,7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539,9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48,6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32 243,7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15 736,7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-300,0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-196,8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248,</a:t>
                      </a:r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220,8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48,7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31 548,7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15 413,0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48,9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-300,0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192,2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695,0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319,1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45,9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695,0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323,7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46,6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130,3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47,2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36,2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130,3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47,3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Добровольский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74,0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36,8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49,7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74,1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37,3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50,3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51,9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52,7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53,9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54,7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Новодворский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92,3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42,4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45,9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92,3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43,0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46,6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107,0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48,3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45,1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107,0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48,4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45,2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85,0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41,9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49,3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85,0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49,4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46,9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16480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230915"/>
              </p:ext>
            </p:extLst>
          </p:nvPr>
        </p:nvGraphicFramePr>
        <p:xfrm>
          <a:off x="107503" y="483517"/>
          <a:ext cx="8928989" cy="4452549"/>
        </p:xfrm>
        <a:graphic>
          <a:graphicData uri="http://schemas.openxmlformats.org/drawingml/2006/table">
            <a:tbl>
              <a:tblPr/>
              <a:tblGrid>
                <a:gridCol w="1582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6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44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18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224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40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местных бюджетов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и неналоговые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(дотация, субвенции)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полугодие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полугодие</a:t>
                      </a:r>
                    </a:p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2020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полугодие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полугодие</a:t>
                      </a:r>
                    </a:p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2020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полугодие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полугодие2020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48848992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92012705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019576"/>
              </p:ext>
            </p:extLst>
          </p:nvPr>
        </p:nvGraphicFramePr>
        <p:xfrm>
          <a:off x="178562" y="-22710"/>
          <a:ext cx="8786876" cy="4995354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тыс. руб.</a:t>
                      </a:r>
                    </a:p>
                    <a:p>
                      <a:pPr algn="ctr" fontAlgn="b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прочие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полугодие</a:t>
                      </a:r>
                    </a:p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2019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полугодие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полугодие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полугодие 20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полугодие 201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полугодие 20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ru-RU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083,9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13 347,3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1 885,8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2 389,4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14 969,7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15 736,7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12 869,4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13 115,9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1 780,9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2 297,1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14 650,3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15 413,0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15846310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9267816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 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7830340"/>
              </p:ext>
            </p:extLst>
          </p:nvPr>
        </p:nvGraphicFramePr>
        <p:xfrm>
          <a:off x="76200" y="554658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78407714"/>
              </p:ext>
            </p:extLst>
          </p:nvPr>
        </p:nvGraphicFramePr>
        <p:xfrm>
          <a:off x="4483231" y="586854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694872"/>
              </p:ext>
            </p:extLst>
          </p:nvPr>
        </p:nvGraphicFramePr>
        <p:xfrm>
          <a:off x="107505" y="360608"/>
          <a:ext cx="8856982" cy="4671838"/>
        </p:xfrm>
        <a:graphic>
          <a:graphicData uri="http://schemas.openxmlformats.org/drawingml/2006/table">
            <a:tbl>
              <a:tblPr/>
              <a:tblGrid>
                <a:gridCol w="366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1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7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5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7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74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местного управления и самоуправления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01.0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.20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92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.2019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0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423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512,5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168,8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512,5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168,8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7191</TotalTime>
  <Words>845</Words>
  <Application>Microsoft Office PowerPoint</Application>
  <PresentationFormat>Экран (16:9)</PresentationFormat>
  <Paragraphs>478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Фальковская Татьяна Борисовна</cp:lastModifiedBy>
  <cp:revision>497</cp:revision>
  <cp:lastPrinted>2020-08-06T05:59:00Z</cp:lastPrinted>
  <dcterms:created xsi:type="dcterms:W3CDTF">2013-10-16T05:53:51Z</dcterms:created>
  <dcterms:modified xsi:type="dcterms:W3CDTF">2020-08-06T05:59:47Z</dcterms:modified>
</cp:coreProperties>
</file>