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6" autoAdjust="0"/>
    <p:restoredTop sz="94676" autoAdjust="0"/>
  </p:normalViewPr>
  <p:slideViewPr>
    <p:cSldViewPr>
      <p:cViewPr varScale="1">
        <p:scale>
          <a:sx n="83" d="100"/>
          <a:sy n="83" d="100"/>
        </p:scale>
        <p:origin x="797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7972"/>
          <c:y val="0.10989890152619812"/>
          <c:w val="0.81200676186662413"/>
          <c:h val="0.39686711383299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17.8</c:v>
                </c:pt>
                <c:pt idx="1">
                  <c:v>55.7</c:v>
                </c:pt>
                <c:pt idx="2">
                  <c:v>54.1</c:v>
                </c:pt>
                <c:pt idx="3">
                  <c:v>66.2</c:v>
                </c:pt>
                <c:pt idx="4">
                  <c:v>52.5</c:v>
                </c:pt>
                <c:pt idx="5">
                  <c:v>61.3</c:v>
                </c:pt>
                <c:pt idx="6">
                  <c:v>60.9</c:v>
                </c:pt>
                <c:pt idx="7">
                  <c:v>52.7</c:v>
                </c:pt>
                <c:pt idx="8">
                  <c:v>48.7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4-43C9-B96A-171FE044EB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собственнотсть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2.9</c:v>
                </c:pt>
                <c:pt idx="1">
                  <c:v>0.1</c:v>
                </c:pt>
                <c:pt idx="2">
                  <c:v>0.4</c:v>
                </c:pt>
                <c:pt idx="5">
                  <c:v>0.4</c:v>
                </c:pt>
                <c:pt idx="6">
                  <c:v>0</c:v>
                </c:pt>
                <c:pt idx="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4-43C9-B96A-171FE044EB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84-43C9-B96A-171FE044EB6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84-43C9-B96A-171FE044EB6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84-43C9-B96A-171FE044EB6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84-43C9-B96A-171FE044EB6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84-43C9-B96A-171FE044EB66}"/>
                </c:ext>
              </c:extLst>
            </c:dLbl>
            <c:dLbl>
              <c:idx val="3"/>
              <c:layout>
                <c:manualLayout>
                  <c:x val="5.6494950843009812E-3"/>
                  <c:y val="2.2897443375133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84-43C9-B96A-171FE044EB66}"/>
                </c:ext>
              </c:extLst>
            </c:dLbl>
            <c:dLbl>
              <c:idx val="4"/>
              <c:layout>
                <c:manualLayout>
                  <c:x val="-2.8248587570621716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184-43C9-B96A-171FE044EB66}"/>
                </c:ext>
              </c:extLst>
            </c:dLbl>
            <c:dLbl>
              <c:idx val="5"/>
              <c:layout>
                <c:manualLayout>
                  <c:x val="0"/>
                  <c:y val="7.7838048021775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84-43C9-B96A-171FE044EB66}"/>
                </c:ext>
              </c:extLst>
            </c:dLbl>
            <c:dLbl>
              <c:idx val="6"/>
              <c:layout>
                <c:manualLayout>
                  <c:x val="2.824858757062156E-3"/>
                  <c:y val="5.3146689997083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10.199999999999999</c:v>
                </c:pt>
                <c:pt idx="1">
                  <c:v>6</c:v>
                </c:pt>
                <c:pt idx="2">
                  <c:v>6.1</c:v>
                </c:pt>
                <c:pt idx="3">
                  <c:v>1.4</c:v>
                </c:pt>
                <c:pt idx="4">
                  <c:v>19.7</c:v>
                </c:pt>
                <c:pt idx="5">
                  <c:v>2</c:v>
                </c:pt>
                <c:pt idx="7">
                  <c:v>5.4</c:v>
                </c:pt>
                <c:pt idx="8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84-43C9-B96A-171FE044EB6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Дотация,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184-43C9-B96A-171FE044EB66}"/>
                </c:ext>
              </c:extLst>
            </c:dLbl>
            <c:dLbl>
              <c:idx val="4"/>
              <c:layout>
                <c:manualLayout>
                  <c:x val="8.4745762711864996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184-43C9-B96A-171FE044EB66}"/>
                </c:ext>
              </c:extLst>
            </c:dLbl>
            <c:dLbl>
              <c:idx val="6"/>
              <c:layout>
                <c:manualLayout>
                  <c:x val="-8.4745762711864996E-3"/>
                  <c:y val="-7.4074074074074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61.5</c:v>
                </c:pt>
                <c:pt idx="1">
                  <c:v>38.200000000000003</c:v>
                </c:pt>
                <c:pt idx="2">
                  <c:v>39.4</c:v>
                </c:pt>
                <c:pt idx="3">
                  <c:v>32.4</c:v>
                </c:pt>
                <c:pt idx="4">
                  <c:v>27.8</c:v>
                </c:pt>
                <c:pt idx="5">
                  <c:v>36.299999999999997</c:v>
                </c:pt>
                <c:pt idx="6">
                  <c:v>39.1</c:v>
                </c:pt>
                <c:pt idx="7">
                  <c:v>41.9</c:v>
                </c:pt>
                <c:pt idx="8">
                  <c:v>47.5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184-43C9-B96A-171FE044E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43610496"/>
        <c:axId val="43582976"/>
      </c:barChart>
      <c:valAx>
        <c:axId val="4358297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3610496"/>
        <c:crosses val="autoZero"/>
        <c:crossBetween val="between"/>
        <c:majorUnit val="20"/>
        <c:minorUnit val="20"/>
      </c:valAx>
      <c:catAx>
        <c:axId val="43610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3582976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1990302059700182E-2"/>
          <c:y val="0.6788320413347656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30012"/>
          <c:y val="1.6183934452125123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C8B4-4DE5-9E93-A55D34D29851}"/>
              </c:ext>
            </c:extLst>
          </c:dPt>
          <c:dLbls>
            <c:dLbl>
              <c:idx val="0"/>
              <c:layout>
                <c:manualLayout>
                  <c:x val="-0.11016949152542373"/>
                  <c:y val="-2.99829674424035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B4-4DE5-9E93-A55D34D29851}"/>
                </c:ext>
              </c:extLst>
            </c:dLbl>
            <c:dLbl>
              <c:idx val="1"/>
              <c:layout>
                <c:manualLayout>
                  <c:x val="-5.6497175141242938E-2"/>
                  <c:y val="-8.9948902327210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B4-4DE5-9E93-A55D34D29851}"/>
                </c:ext>
              </c:extLst>
            </c:dLbl>
            <c:dLbl>
              <c:idx val="2"/>
              <c:layout>
                <c:manualLayout>
                  <c:x val="-8.474576271186569E-3"/>
                  <c:y val="-3.27086917553492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B4-4DE5-9E93-A55D34D29851}"/>
                </c:ext>
              </c:extLst>
            </c:dLbl>
            <c:dLbl>
              <c:idx val="3"/>
              <c:layout>
                <c:manualLayout>
                  <c:x val="-1.1299435028248483E-2"/>
                  <c:y val="-1.90800701906204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B4-4DE5-9E93-A55D34D29851}"/>
                </c:ext>
              </c:extLst>
            </c:dLbl>
            <c:dLbl>
              <c:idx val="4"/>
              <c:layout>
                <c:manualLayout>
                  <c:x val="-0.10451977401130012"/>
                  <c:y val="4.90630376330246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B4-4DE5-9E93-A55D34D29851}"/>
                </c:ext>
              </c:extLst>
            </c:dLbl>
            <c:dLbl>
              <c:idx val="5"/>
              <c:layout>
                <c:manualLayout>
                  <c:x val="-3.1073446327683923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B4-4DE5-9E93-A55D34D2985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Налоги на собственность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Дотация,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1976.8</c:v>
                </c:pt>
                <c:pt idx="1">
                  <c:v>297.89999999999998</c:v>
                </c:pt>
                <c:pt idx="2">
                  <c:v>587.6</c:v>
                </c:pt>
                <c:pt idx="3">
                  <c:v>204.9</c:v>
                </c:pt>
                <c:pt idx="4">
                  <c:v>1083.5999999999999</c:v>
                </c:pt>
                <c:pt idx="5">
                  <c:v>6489.2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B4-4DE5-9E93-A55D34D29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604"/>
          <c:y val="6.8837448634842123E-4"/>
          <c:w val="0.75021486720940134"/>
          <c:h val="0.749479290865792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266E-4"/>
                </c:manualLayout>
              </c:layout>
              <c:tx>
                <c:rich>
                  <a:bodyPr/>
                  <a:lstStyle/>
                  <a:p>
                    <a:fld id="{62757EE2-D785-41D1-9EB5-B8A0C6EEA188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10,8%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B26-40C6-87DB-6E745C99FDAC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tx>
                <c:rich>
                  <a:bodyPr/>
                  <a:lstStyle/>
                  <a:p>
                    <a:fld id="{DE19DA33-A9C3-429C-805A-E6EDE7370F21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12,7%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B26-40C6-87DB-6E745C99FDAC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tx>
                <c:rich>
                  <a:bodyPr/>
                  <a:lstStyle/>
                  <a:p>
                    <a:fld id="{A7BD1FC5-07CD-49FE-BEE5-81AD80BC4263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26,0%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B26-40C6-87DB-6E745C99FDAC}"/>
                </c:ext>
              </c:extLst>
            </c:dLbl>
            <c:dLbl>
              <c:idx val="3"/>
              <c:layout>
                <c:manualLayout>
                  <c:x val="0.135356332577072"/>
                  <c:y val="3.6790505436032871E-2"/>
                </c:manualLayout>
              </c:layout>
              <c:tx>
                <c:rich>
                  <a:bodyPr/>
                  <a:lstStyle/>
                  <a:p>
                    <a:fld id="{C4A3DFD7-5DD2-44B3-B54A-1D75614AC6F5}" type="VALUE">
                      <a:rPr lang="en-US" smtClean="0"/>
                      <a:pPr/>
                      <a:t>[ЗНАЧЕНИЕ]</a:t>
                    </a:fld>
                    <a:r>
                      <a:rPr lang="en-US" baseline="0" dirty="0"/>
                      <a:t>; 7,6%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B26-40C6-87DB-6E745C99FDAC}"/>
                </c:ext>
              </c:extLst>
            </c:dLbl>
            <c:dLbl>
              <c:idx val="4"/>
              <c:layout>
                <c:manualLayout>
                  <c:x val="-8.4745762711864476E-3"/>
                  <c:y val="0.104489888821653"/>
                </c:manualLayout>
              </c:layout>
              <c:tx>
                <c:rich>
                  <a:bodyPr/>
                  <a:lstStyle/>
                  <a:p>
                    <a:fld id="{113938EB-3BAF-4FDA-B761-35C80C6EDF57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34,1 %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B26-40C6-87DB-6E745C99FDAC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fld id="{2E2EC4F7-C245-4431-913A-7DD48789F619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4,9%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B26-40C6-87DB-6E745C99FDAC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0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391,2</a:t>
                    </a:r>
                    <a:r>
                      <a:rPr lang="en-US" baseline="0" dirty="0"/>
                      <a:t>; 3,8%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26-40C6-87DB-6E745C99FDA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 и другие расходы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1125.9000000000001</c:v>
                </c:pt>
                <c:pt idx="1">
                  <c:v>1321.9</c:v>
                </c:pt>
                <c:pt idx="2">
                  <c:v>2696</c:v>
                </c:pt>
                <c:pt idx="3">
                  <c:v>790.9</c:v>
                </c:pt>
                <c:pt idx="4">
                  <c:v>3539.9</c:v>
                </c:pt>
                <c:pt idx="5">
                  <c:v>513.20000000000005</c:v>
                </c:pt>
                <c:pt idx="6">
                  <c:v>391.2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26-40C6-87DB-6E745C99F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568"/>
          <c:w val="1"/>
          <c:h val="0.25642912765084847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9.6</c:v>
                </c:pt>
                <c:pt idx="1">
                  <c:v>69.099999999999994</c:v>
                </c:pt>
                <c:pt idx="2">
                  <c:v>67</c:v>
                </c:pt>
                <c:pt idx="3">
                  <c:v>74.400000000000006</c:v>
                </c:pt>
                <c:pt idx="4">
                  <c:v>73.7</c:v>
                </c:pt>
                <c:pt idx="5">
                  <c:v>68.8</c:v>
                </c:pt>
                <c:pt idx="6">
                  <c:v>62</c:v>
                </c:pt>
                <c:pt idx="7">
                  <c:v>65.099999999999994</c:v>
                </c:pt>
                <c:pt idx="8">
                  <c:v>72.2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4-4F02-9BE3-25F3878C13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12.4</c:v>
                </c:pt>
                <c:pt idx="1">
                  <c:v>30.9</c:v>
                </c:pt>
                <c:pt idx="2">
                  <c:v>33</c:v>
                </c:pt>
                <c:pt idx="3">
                  <c:v>25.1</c:v>
                </c:pt>
                <c:pt idx="4">
                  <c:v>26.3</c:v>
                </c:pt>
                <c:pt idx="5">
                  <c:v>31.2</c:v>
                </c:pt>
                <c:pt idx="6">
                  <c:v>38</c:v>
                </c:pt>
                <c:pt idx="7">
                  <c:v>34.9</c:v>
                </c:pt>
                <c:pt idx="8">
                  <c:v>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04-4F02-9BE3-25F3878C13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04-4F02-9BE3-25F3878C130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04-4F02-9BE3-25F3878C130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04-4F02-9BE3-25F3878C130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04-4F02-9BE3-25F3878C130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04-4F02-9BE3-25F3878C130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04-4F02-9BE3-25F3878C130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04-4F02-9BE3-25F3878C1309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04-4F02-9BE3-25F3878C1309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34.799999999999997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C04-4F02-9BE3-25F3878C130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</c:v>
                </c:pt>
                <c:pt idx="4" formatCode="0.0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C04-4F02-9BE3-25F3878C130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 и 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04-4F02-9BE3-25F3878C1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6592640"/>
        <c:axId val="76591104"/>
      </c:barChart>
      <c:valAx>
        <c:axId val="7659110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592640"/>
        <c:crosses val="autoZero"/>
        <c:crossBetween val="between"/>
        <c:majorUnit val="20"/>
        <c:minorUnit val="20"/>
      </c:valAx>
      <c:catAx>
        <c:axId val="76592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59110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143632562185159"/>
          <c:w val="0.96140551181102352"/>
          <c:h val="0.2457834310306842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58"/>
          <c:y val="1.0366455058169633E-3"/>
          <c:w val="0.73764824947729568"/>
          <c:h val="0.737478026319383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3"/>
            <c:bubble3D val="0"/>
            <c:explosion val="14"/>
            <c:extLst>
              <c:ext xmlns:c16="http://schemas.microsoft.com/office/drawing/2014/chart" uri="{C3380CC4-5D6E-409C-BE32-E72D297353CC}">
                <c16:uniqueId val="{00000003-6A8D-409A-8A12-842E742CCA1F}"/>
              </c:ext>
            </c:extLst>
          </c:dPt>
          <c:dLbls>
            <c:dLbl>
              <c:idx val="0"/>
              <c:layout>
                <c:manualLayout>
                  <c:x val="6.497175141242939E-2"/>
                  <c:y val="-4.937144102661958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8D-409A-8A12-842E742CCA1F}"/>
                </c:ext>
              </c:extLst>
            </c:dLbl>
            <c:dLbl>
              <c:idx val="1"/>
              <c:layout>
                <c:manualLayout>
                  <c:x val="-2.8248587570622505E-3"/>
                  <c:y val="-7.640879492139607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8D-409A-8A12-842E742CCA1F}"/>
                </c:ext>
              </c:extLst>
            </c:dLbl>
            <c:dLbl>
              <c:idx val="2"/>
              <c:layout>
                <c:manualLayout>
                  <c:x val="1.4124293785310734E-2"/>
                  <c:y val="9.080020706754114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8D-409A-8A12-842E742CCA1F}"/>
                </c:ext>
              </c:extLst>
            </c:dLbl>
            <c:dLbl>
              <c:idx val="3"/>
              <c:layout>
                <c:manualLayout>
                  <c:x val="-2.9877663597135212E-2"/>
                  <c:y val="2.412445849113117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8D-409A-8A12-842E742CCA1F}"/>
                </c:ext>
              </c:extLst>
            </c:dLbl>
            <c:dLbl>
              <c:idx val="4"/>
              <c:layout>
                <c:manualLayout>
                  <c:x val="1.1999644112282581E-2"/>
                  <c:y val="2.37922785603356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8D-409A-8A12-842E742CCA1F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8D-409A-8A12-842E742CCA1F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8D-409A-8A12-842E742CCA1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</c:v>
                </c:pt>
                <c:pt idx="1">
                  <c:v>Приобретение предметов снабжения и расходных материалов</c:v>
                </c:pt>
                <c:pt idx="2">
                  <c:v>Оплата коммунальных услуг</c:v>
                </c:pt>
                <c:pt idx="3">
                  <c:v>Прочие текущие расходы на закупки товаров и оплату услуг</c:v>
                </c:pt>
                <c:pt idx="4">
                  <c:v>Субсидии хозяйственным организациям</c:v>
                </c:pt>
                <c:pt idx="5">
                  <c:v>Текущие и капитальные бюджетные трансферты населению</c:v>
                </c:pt>
                <c:pt idx="6">
                  <c:v>Другие расходы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">
                  <c:v>6156.9</c:v>
                </c:pt>
                <c:pt idx="2" formatCode="#,##0.0">
                  <c:v>1514.8</c:v>
                </c:pt>
                <c:pt idx="3" formatCode="#,##0.0">
                  <c:v>379.3</c:v>
                </c:pt>
                <c:pt idx="4" formatCode="#,##0.0">
                  <c:v>1215.9000000000001</c:v>
                </c:pt>
                <c:pt idx="5" formatCode="#,##0.0">
                  <c:v>313.8</c:v>
                </c:pt>
                <c:pt idx="6" formatCode="#,##0.0">
                  <c:v>795.4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8D-409A-8A12-842E742CCA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234E-4"/>
                  <c:y val="-1.6440073018554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59.6</c:v>
                </c:pt>
                <c:pt idx="1">
                  <c:v>47.3</c:v>
                </c:pt>
                <c:pt idx="2">
                  <c:v>43</c:v>
                </c:pt>
                <c:pt idx="3">
                  <c:v>55.1</c:v>
                </c:pt>
                <c:pt idx="4">
                  <c:v>59.7</c:v>
                </c:pt>
                <c:pt idx="5">
                  <c:v>46.8</c:v>
                </c:pt>
                <c:pt idx="6">
                  <c:v>40.9</c:v>
                </c:pt>
                <c:pt idx="7">
                  <c:v>43.8</c:v>
                </c:pt>
                <c:pt idx="8">
                  <c:v>42.6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6-4051-BFD9-802C2EF9B7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предметов снабжения и расходных материалов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3-FDB6-4051-BFD9-802C2EF9B7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14.6</c:v>
                </c:pt>
                <c:pt idx="1">
                  <c:v>15.4</c:v>
                </c:pt>
                <c:pt idx="2">
                  <c:v>17.3</c:v>
                </c:pt>
                <c:pt idx="3">
                  <c:v>12.1</c:v>
                </c:pt>
                <c:pt idx="4">
                  <c:v>9.1</c:v>
                </c:pt>
                <c:pt idx="5">
                  <c:v>12.8</c:v>
                </c:pt>
                <c:pt idx="6">
                  <c:v>16.600000000000001</c:v>
                </c:pt>
                <c:pt idx="7">
                  <c:v>15.3</c:v>
                </c:pt>
                <c:pt idx="8">
                  <c:v>21.9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B6-4051-BFD9-802C2EF9B77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текущие расходы на закупки товаров и оплату услуг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3.1</c:v>
                </c:pt>
                <c:pt idx="1">
                  <c:v>32.5</c:v>
                </c:pt>
                <c:pt idx="2">
                  <c:v>34.299999999999997</c:v>
                </c:pt>
                <c:pt idx="3">
                  <c:v>27.1</c:v>
                </c:pt>
                <c:pt idx="4">
                  <c:v>27.4</c:v>
                </c:pt>
                <c:pt idx="5">
                  <c:v>34.4</c:v>
                </c:pt>
                <c:pt idx="6">
                  <c:v>39</c:v>
                </c:pt>
                <c:pt idx="7">
                  <c:v>35.9</c:v>
                </c:pt>
                <c:pt idx="8">
                  <c:v>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B6-4051-BFD9-802C2EF9B77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хозяйственным организациям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B6-4051-BFD9-802C2EF9B77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B6-4051-BFD9-802C2EF9B77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B6-4051-BFD9-802C2EF9B77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B6-4051-BFD9-802C2EF9B77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B6-4051-BFD9-802C2EF9B77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B6-4051-BFD9-802C2EF9B77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B6-4051-BFD9-802C2EF9B77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Текущие и капитальные бюджетные 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3.1</c:v>
                </c:pt>
                <c:pt idx="4" formatCode="0.0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DB6-4051-BFD9-802C2EF9B77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B6-4051-BFD9-802C2EF9B773}"/>
                </c:ext>
              </c:extLst>
            </c:dLbl>
            <c:dLbl>
              <c:idx val="1"/>
              <c:layout>
                <c:manualLayout>
                  <c:x val="0"/>
                  <c:y val="-2.2145328719723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9.6</c:v>
                </c:pt>
                <c:pt idx="1">
                  <c:v>4.8</c:v>
                </c:pt>
                <c:pt idx="2">
                  <c:v>5.3</c:v>
                </c:pt>
                <c:pt idx="3">
                  <c:v>5.8</c:v>
                </c:pt>
                <c:pt idx="4">
                  <c:v>3.8</c:v>
                </c:pt>
                <c:pt idx="5">
                  <c:v>6</c:v>
                </c:pt>
                <c:pt idx="6">
                  <c:v>3.5</c:v>
                </c:pt>
                <c:pt idx="7">
                  <c:v>4.9000000000000004</c:v>
                </c:pt>
                <c:pt idx="8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DB6-4051-BFD9-802C2EF9B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6613120"/>
        <c:axId val="77055488"/>
      </c:barChart>
      <c:valAx>
        <c:axId val="77055488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613120"/>
        <c:crosses val="autoZero"/>
        <c:crossBetween val="between"/>
        <c:majorUnit val="20"/>
        <c:minorUnit val="20"/>
      </c:valAx>
      <c:catAx>
        <c:axId val="76613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05548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420450644362158"/>
          <c:w val="0.96015814760443163"/>
          <c:h val="0.2347228291965234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11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06-4067-8107-BC9E9F1F137D}"/>
                </c:ext>
              </c:extLst>
            </c:dLbl>
            <c:dLbl>
              <c:idx val="1"/>
              <c:layout>
                <c:manualLayout>
                  <c:x val="-2.0833333333333611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01.04.21 г.</c:v>
                </c:pt>
                <c:pt idx="1">
                  <c:v>01.04.22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209.5</c:v>
                </c:pt>
                <c:pt idx="1">
                  <c:v>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06-4067-8107-BC9E9F1F13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 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01.04.21 г.</c:v>
                </c:pt>
                <c:pt idx="1">
                  <c:v>01.04.22 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74.900000000000006</c:v>
                </c:pt>
                <c:pt idx="1">
                  <c:v>74.900000000000006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06-4067-8107-BC9E9F1F1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357824"/>
        <c:axId val="77359360"/>
      </c:barChart>
      <c:catAx>
        <c:axId val="7735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359360"/>
        <c:crosses val="autoZero"/>
        <c:auto val="1"/>
        <c:lblAlgn val="ctr"/>
        <c:lblOffset val="100"/>
        <c:noMultiLvlLbl val="0"/>
      </c:catAx>
      <c:valAx>
        <c:axId val="7735936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357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7792"/>
          <c:y val="0.33255290354331041"/>
          <c:w val="0.32746358267716863"/>
          <c:h val="0.4454099409448847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0.03481</cdr:x>
      <cdr:y>0.05099</cdr:y>
    </cdr:from>
    <cdr:to>
      <cdr:x>0.10079</cdr:x>
      <cdr:y>0.10918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156483" y="262243"/>
          <a:ext cx="296633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6" y="1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28583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6" y="9428583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6" y="1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3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6" y="9428583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59330"/>
              </p:ext>
            </p:extLst>
          </p:nvPr>
        </p:nvGraphicFramePr>
        <p:xfrm>
          <a:off x="107504" y="1059582"/>
          <a:ext cx="8928992" cy="201882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ru-RU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квартал 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</a:t>
                      </a:r>
                    </a:p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171219130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Вердомичский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Добровольский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Незбодичский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Новодворский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Свислочский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Хоневичский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Порозовский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500505"/>
              </p:ext>
            </p:extLst>
          </p:nvPr>
        </p:nvGraphicFramePr>
        <p:xfrm>
          <a:off x="107506" y="555526"/>
          <a:ext cx="8928988" cy="4162122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9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96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58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32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района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41703,4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10640,0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25,5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41 703,4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10 379,0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24,9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+261,0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40729,1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10423,6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25,6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40 729,1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10 169,3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+254,3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974,3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216,4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974,3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209,7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21,5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+6,7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139,5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32,7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23,4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139,5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21,5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+2,7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22,8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20,7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21,3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+1,5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142,1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36,0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25,3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142,1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37,2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26,2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-1,2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Новодворский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115,2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25,6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115,2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+3,8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180,6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30,7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180,6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31,3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29,8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28,1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+1,7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620353"/>
              </p:ext>
            </p:extLst>
          </p:nvPr>
        </p:nvGraphicFramePr>
        <p:xfrm>
          <a:off x="107503" y="483517"/>
          <a:ext cx="8928988" cy="4538038"/>
        </p:xfrm>
        <a:graphic>
          <a:graphicData uri="http://schemas.openxmlformats.org/drawingml/2006/table">
            <a:tbl>
              <a:tblPr/>
              <a:tblGrid>
                <a:gridCol w="1582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6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44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18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22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40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(дотация, субвенции)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4 150,8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6517,5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6489,2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9501,8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10640,0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Районный бюджет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2 852,5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4 017,0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6464,9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6406,6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9317,4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10423,6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43248916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37083191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333140"/>
              </p:ext>
            </p:extLst>
          </p:nvPr>
        </p:nvGraphicFramePr>
        <p:xfrm>
          <a:off x="142844" y="27176"/>
          <a:ext cx="8786876" cy="4835338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прочие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21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202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квартал 20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квартал 202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квартал 20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квартал 202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7 869,8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8 316,2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1 542,2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2 062,8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9 412,0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10 379,0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7 742,9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8 184,9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1 479,0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1 984,4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9 221,9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10 169,3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46535241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5984031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95094379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67493745"/>
              </p:ext>
            </p:extLst>
          </p:nvPr>
        </p:nvGraphicFramePr>
        <p:xfrm>
          <a:off x="4483231" y="586854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853405"/>
              </p:ext>
            </p:extLst>
          </p:nvPr>
        </p:nvGraphicFramePr>
        <p:xfrm>
          <a:off x="-1116632" y="-596602"/>
          <a:ext cx="8866441" cy="4840770"/>
        </p:xfrm>
        <a:graphic>
          <a:graphicData uri="http://schemas.openxmlformats.org/drawingml/2006/table">
            <a:tbl>
              <a:tblPr/>
              <a:tblGrid>
                <a:gridCol w="36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местного управления и самоуправления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01.04.202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01.04.202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01.04.202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143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7285</TotalTime>
  <Words>747</Words>
  <Application>Microsoft Office PowerPoint</Application>
  <PresentationFormat>Экран (16:9)</PresentationFormat>
  <Paragraphs>453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Лохман Елена Владимировна</cp:lastModifiedBy>
  <cp:revision>526</cp:revision>
  <cp:lastPrinted>2022-04-12T11:40:10Z</cp:lastPrinted>
  <dcterms:created xsi:type="dcterms:W3CDTF">2013-10-16T05:53:51Z</dcterms:created>
  <dcterms:modified xsi:type="dcterms:W3CDTF">2022-04-13T06:58:05Z</dcterms:modified>
</cp:coreProperties>
</file>