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4676" autoAdjust="0"/>
  </p:normalViewPr>
  <p:slideViewPr>
    <p:cSldViewPr>
      <p:cViewPr varScale="1">
        <p:scale>
          <a:sx n="95" d="100"/>
          <a:sy n="95" d="100"/>
        </p:scale>
        <p:origin x="840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18.100000000000001</c:v>
                </c:pt>
                <c:pt idx="1">
                  <c:v>52.8</c:v>
                </c:pt>
                <c:pt idx="2">
                  <c:v>57.6</c:v>
                </c:pt>
                <c:pt idx="3">
                  <c:v>63.7</c:v>
                </c:pt>
                <c:pt idx="4">
                  <c:v>45.3</c:v>
                </c:pt>
                <c:pt idx="5">
                  <c:v>63.1</c:v>
                </c:pt>
                <c:pt idx="6">
                  <c:v>64.599999999999994</c:v>
                </c:pt>
                <c:pt idx="7">
                  <c:v>49.4</c:v>
                </c:pt>
                <c:pt idx="8">
                  <c:v>39.799999999999997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2.5</c:v>
                </c:pt>
                <c:pt idx="1">
                  <c:v>0.4</c:v>
                </c:pt>
                <c:pt idx="2">
                  <c:v>0.3</c:v>
                </c:pt>
                <c:pt idx="3">
                  <c:v>0.2</c:v>
                </c:pt>
                <c:pt idx="4">
                  <c:v>0.2</c:v>
                </c:pt>
                <c:pt idx="5">
                  <c:v>0.7</c:v>
                </c:pt>
                <c:pt idx="6">
                  <c:v>0.1</c:v>
                </c:pt>
                <c:pt idx="7">
                  <c:v>0.4</c:v>
                </c:pt>
                <c:pt idx="8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13.6</c:v>
                </c:pt>
                <c:pt idx="1">
                  <c:v>5.8</c:v>
                </c:pt>
                <c:pt idx="2">
                  <c:v>4.9000000000000004</c:v>
                </c:pt>
                <c:pt idx="3">
                  <c:v>0.8</c:v>
                </c:pt>
                <c:pt idx="4">
                  <c:v>18.8</c:v>
                </c:pt>
                <c:pt idx="5">
                  <c:v>1.1000000000000001</c:v>
                </c:pt>
                <c:pt idx="6">
                  <c:v>1.1000000000000001</c:v>
                </c:pt>
                <c:pt idx="7">
                  <c:v>3.3</c:v>
                </c:pt>
                <c:pt idx="8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59.3</c:v>
                </c:pt>
                <c:pt idx="1">
                  <c:v>41</c:v>
                </c:pt>
                <c:pt idx="2">
                  <c:v>37.200000000000003</c:v>
                </c:pt>
                <c:pt idx="3">
                  <c:v>35.299999999999997</c:v>
                </c:pt>
                <c:pt idx="4">
                  <c:v>35.700000000000003</c:v>
                </c:pt>
                <c:pt idx="5">
                  <c:v>35.1</c:v>
                </c:pt>
                <c:pt idx="6">
                  <c:v>34.200000000000003</c:v>
                </c:pt>
                <c:pt idx="7">
                  <c:v>46.9</c:v>
                </c:pt>
                <c:pt idx="8">
                  <c:v>53.6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3610496"/>
        <c:axId val="43582976"/>
      </c:barChart>
      <c:valAx>
        <c:axId val="4358297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610496"/>
        <c:crosses val="autoZero"/>
        <c:crossBetween val="between"/>
        <c:majorUnit val="20"/>
        <c:minorUnit val="20"/>
      </c:valAx>
      <c:catAx>
        <c:axId val="43610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582976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2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-0.11016949152542373"/>
                  <c:y val="-2.99829674424035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-5.6497175141242938E-2"/>
                  <c:y val="-8.9948902327210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-8.474576271186569E-3"/>
                  <c:y val="-3.2708691755349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-1.1299435028248483E-2"/>
                  <c:y val="-1.90800701906204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4279.8</c:v>
                </c:pt>
                <c:pt idx="1">
                  <c:v>565.70000000000005</c:v>
                </c:pt>
                <c:pt idx="2">
                  <c:v>1042</c:v>
                </c:pt>
                <c:pt idx="3">
                  <c:v>396.2</c:v>
                </c:pt>
                <c:pt idx="4">
                  <c:v>3060.6</c:v>
                </c:pt>
                <c:pt idx="5">
                  <c:v>13408.9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604"/>
          <c:y val="6.8837448634842123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2533,1 11,3%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2791,8; 12,4%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5495,1</a:t>
                    </a:r>
                    <a:r>
                      <a:rPr lang="en-US" baseline="0" dirty="0"/>
                      <a:t> 24,5%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0.135356332577072"/>
                  <c:y val="3.6790505436032871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1554,4; 6,9%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-8.4745762711864476E-3"/>
                  <c:y val="0.10448988882165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7665,7</a:t>
                    </a:r>
                    <a:r>
                      <a:rPr lang="en-US" baseline="0" dirty="0"/>
                      <a:t>; 34,2 %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1084,6;</a:t>
                    </a:r>
                  </a:p>
                  <a:p>
                    <a:r>
                      <a:rPr lang="en-US" baseline="0" dirty="0"/>
                      <a:t>4,8%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3.4920592553049738E-2"/>
                  <c:y val="-4.6397193185690709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1316,1;      </a:t>
                    </a:r>
                  </a:p>
                  <a:p>
                    <a:r>
                      <a:rPr lang="en-US" baseline="0" dirty="0"/>
                      <a:t>5,9%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80225988700566"/>
                      <c:h val="0.158594042161996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7665.7</c:v>
                </c:pt>
                <c:pt idx="1">
                  <c:v>2791.8</c:v>
                </c:pt>
                <c:pt idx="2">
                  <c:v>5495.1</c:v>
                </c:pt>
                <c:pt idx="3">
                  <c:v>1554.4</c:v>
                </c:pt>
                <c:pt idx="4">
                  <c:v>7665.7</c:v>
                </c:pt>
                <c:pt idx="5">
                  <c:v>1084.5999999999999</c:v>
                </c:pt>
                <c:pt idx="6">
                  <c:v>1316.1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4A-4006-841C-DF9F2CCF12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9.9</c:v>
                </c:pt>
                <c:pt idx="1">
                  <c:v>75.400000000000006</c:v>
                </c:pt>
                <c:pt idx="2">
                  <c:v>74.900000000000006</c:v>
                </c:pt>
                <c:pt idx="3">
                  <c:v>83.1</c:v>
                </c:pt>
                <c:pt idx="4">
                  <c:v>79.900000000000006</c:v>
                </c:pt>
                <c:pt idx="5">
                  <c:v>76</c:v>
                </c:pt>
                <c:pt idx="6">
                  <c:v>67.3</c:v>
                </c:pt>
                <c:pt idx="7">
                  <c:v>69</c:v>
                </c:pt>
                <c:pt idx="8">
                  <c:v>76.8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4A-4006-841C-DF9F2CCF12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12.2</c:v>
                </c:pt>
                <c:pt idx="1">
                  <c:v>24.6</c:v>
                </c:pt>
                <c:pt idx="2">
                  <c:v>25.1</c:v>
                </c:pt>
                <c:pt idx="3">
                  <c:v>16.899999999999999</c:v>
                </c:pt>
                <c:pt idx="4">
                  <c:v>20.100000000000001</c:v>
                </c:pt>
                <c:pt idx="5">
                  <c:v>24</c:v>
                </c:pt>
                <c:pt idx="6">
                  <c:v>32.700000000000003</c:v>
                </c:pt>
                <c:pt idx="7">
                  <c:v>31</c:v>
                </c:pt>
                <c:pt idx="8">
                  <c:v>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24,5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4A-4006-841C-DF9F2CCF12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4A-4006-841C-DF9F2CCF12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34,2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4.9000000000000004</c:v>
                </c:pt>
                <c:pt idx="1">
                  <c:v>0.4</c:v>
                </c:pt>
                <c:pt idx="4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6592640"/>
        <c:axId val="76591104"/>
      </c:barChart>
      <c:valAx>
        <c:axId val="7659110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592640"/>
        <c:crosses val="autoZero"/>
        <c:crossBetween val="between"/>
        <c:majorUnit val="20"/>
        <c:minorUnit val="20"/>
      </c:valAx>
      <c:catAx>
        <c:axId val="76592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5911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58"/>
          <c:y val="1.036645505816963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3"/>
            <c:bubble3D val="0"/>
            <c:explosion val="14"/>
            <c:extLst>
              <c:ext xmlns:c16="http://schemas.microsoft.com/office/drawing/2014/chart" uri="{C3380CC4-5D6E-409C-BE32-E72D297353CC}">
                <c16:uniqueId val="{00000003-6A8D-409A-8A12-842E742CCA1F}"/>
              </c:ext>
            </c:extLst>
          </c:dPt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-1.1740735797855777E-2"/>
                  <c:y val="-3.35020025610986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    </a:t>
                    </a:r>
                    <a:fld id="{1AC68385-8720-4227-B66C-415DDFCC0C59}" type="VALUE">
                      <a:rPr lang="en-US" smtClean="0"/>
                      <a:pPr/>
                      <a:t>[ЗНАЧЕНИЕ]</a:t>
                    </a:fld>
                    <a:endParaRPr lang="en-US" dirty="0"/>
                  </a:p>
                  <a:p>
                    <a:r>
                      <a:rPr lang="en-US" baseline="0" dirty="0"/>
                      <a:t>       </a:t>
                    </a:r>
                    <a:fld id="{5C668E9B-22ED-41FE-A935-68C87BC471C3}" type="PERCENTAGE">
                      <a:rPr lang="en-US" baseline="0" dirty="0"/>
                      <a:pPr/>
                      <a:t>[ПРОЦЕНТ]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52417812180258"/>
                      <c:h val="0.1220761245674740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1.4124293785310734E-2"/>
                  <c:y val="9.080020706754114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1.1999644112282581E-2"/>
                  <c:y val="2.3792278560335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13762.2</c:v>
                </c:pt>
                <c:pt idx="1">
                  <c:v>977.3</c:v>
                </c:pt>
                <c:pt idx="2">
                  <c:v>2271.8000000000002</c:v>
                </c:pt>
                <c:pt idx="3">
                  <c:v>1055.9000000000001</c:v>
                </c:pt>
                <c:pt idx="4">
                  <c:v>639.9</c:v>
                </c:pt>
                <c:pt idx="5">
                  <c:v>617</c:v>
                </c:pt>
                <c:pt idx="6">
                  <c:v>3116.7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61.5</c:v>
                </c:pt>
                <c:pt idx="1">
                  <c:v>54.3</c:v>
                </c:pt>
                <c:pt idx="2">
                  <c:v>53.2</c:v>
                </c:pt>
                <c:pt idx="3">
                  <c:v>66.7</c:v>
                </c:pt>
                <c:pt idx="4">
                  <c:v>60.6</c:v>
                </c:pt>
                <c:pt idx="5">
                  <c:v>54.1</c:v>
                </c:pt>
                <c:pt idx="6">
                  <c:v>49.5</c:v>
                </c:pt>
                <c:pt idx="7">
                  <c:v>50.6</c:v>
                </c:pt>
                <c:pt idx="8">
                  <c:v>49.9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4.4000000000000004</c:v>
                </c:pt>
                <c:pt idx="1">
                  <c:v>0.8</c:v>
                </c:pt>
                <c:pt idx="2">
                  <c:v>0.7</c:v>
                </c:pt>
                <c:pt idx="3">
                  <c:v>1.3</c:v>
                </c:pt>
                <c:pt idx="4">
                  <c:v>0.5</c:v>
                </c:pt>
                <c:pt idx="5">
                  <c:v>0.9</c:v>
                </c:pt>
                <c:pt idx="6">
                  <c:v>0.7</c:v>
                </c:pt>
                <c:pt idx="7">
                  <c:v>0.8</c:v>
                </c:pt>
                <c:pt idx="8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10.1</c:v>
                </c:pt>
                <c:pt idx="1">
                  <c:v>11.4</c:v>
                </c:pt>
                <c:pt idx="2">
                  <c:v>11.5</c:v>
                </c:pt>
                <c:pt idx="3">
                  <c:v>7.5</c:v>
                </c:pt>
                <c:pt idx="4">
                  <c:v>7.1</c:v>
                </c:pt>
                <c:pt idx="5">
                  <c:v>8.1999999999999993</c:v>
                </c:pt>
                <c:pt idx="6">
                  <c:v>11.8</c:v>
                </c:pt>
                <c:pt idx="7">
                  <c:v>10</c:v>
                </c:pt>
                <c:pt idx="8">
                  <c:v>18.600000000000001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4.2</c:v>
                </c:pt>
                <c:pt idx="1">
                  <c:v>28</c:v>
                </c:pt>
                <c:pt idx="2">
                  <c:v>27.7</c:v>
                </c:pt>
                <c:pt idx="3">
                  <c:v>19</c:v>
                </c:pt>
                <c:pt idx="4">
                  <c:v>26.9</c:v>
                </c:pt>
                <c:pt idx="5">
                  <c:v>30.7</c:v>
                </c:pt>
                <c:pt idx="6">
                  <c:v>34.4</c:v>
                </c:pt>
                <c:pt idx="7">
                  <c:v>32.700000000000003</c:v>
                </c:pt>
                <c:pt idx="8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14.1</c:v>
                </c:pt>
                <c:pt idx="1">
                  <c:v>5.5</c:v>
                </c:pt>
                <c:pt idx="2">
                  <c:v>6.9</c:v>
                </c:pt>
                <c:pt idx="3">
                  <c:v>5.5</c:v>
                </c:pt>
                <c:pt idx="4">
                  <c:v>4.9000000000000004</c:v>
                </c:pt>
                <c:pt idx="5">
                  <c:v>6.1</c:v>
                </c:pt>
                <c:pt idx="6">
                  <c:v>3.6</c:v>
                </c:pt>
                <c:pt idx="7">
                  <c:v>5.9</c:v>
                </c:pt>
                <c:pt idx="8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6613120"/>
        <c:axId val="77055488"/>
      </c:barChart>
      <c:valAx>
        <c:axId val="77055488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613120"/>
        <c:crosses val="autoZero"/>
        <c:crossBetween val="between"/>
        <c:majorUnit val="20"/>
        <c:minorUnit val="20"/>
      </c:valAx>
      <c:catAx>
        <c:axId val="76613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05548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01.07.22 г.</c:v>
                </c:pt>
                <c:pt idx="1">
                  <c:v>01.07.21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199.4</c:v>
                </c:pt>
                <c:pt idx="1">
                  <c:v>206.9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01.07.22 г.</c:v>
                </c:pt>
                <c:pt idx="1">
                  <c:v>01.07.21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74.900000000000006</c:v>
                </c:pt>
                <c:pt idx="1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357824"/>
        <c:axId val="77359360"/>
      </c:barChart>
      <c:catAx>
        <c:axId val="7735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359360"/>
        <c:crosses val="autoZero"/>
        <c:auto val="1"/>
        <c:lblAlgn val="ctr"/>
        <c:lblOffset val="100"/>
        <c:noMultiLvlLbl val="0"/>
      </c:catAx>
      <c:valAx>
        <c:axId val="7735936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357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0.03481</cdr:x>
      <cdr:y>0.05099</cdr:y>
    </cdr:from>
    <cdr:to>
      <cdr:x>0.10079</cdr:x>
      <cdr:y>0.10918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156483" y="262243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6" y="1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8583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6" y="9428583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6" y="1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3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6" y="9428583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807870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полугодие 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год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26730564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Добровольский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Новодворский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811847"/>
              </p:ext>
            </p:extLst>
          </p:nvPr>
        </p:nvGraphicFramePr>
        <p:xfrm>
          <a:off x="107506" y="490689"/>
          <a:ext cx="8916616" cy="4162122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9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16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>
                          <a:latin typeface="Times New Roman" pitchFamily="18" charset="0"/>
                          <a:cs typeface="Times New Roman" pitchFamily="18" charset="0"/>
                        </a:rPr>
                        <a:t>45187,8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22753,2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45187,8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22440,8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49,7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+312,4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>
                          <a:latin typeface="Times New Roman" pitchFamily="18" charset="0"/>
                          <a:cs typeface="Times New Roman" pitchFamily="18" charset="0"/>
                        </a:rPr>
                        <a:t>44159,0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22267,5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44159,0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21971,8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49,8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+295,7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1028,8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485,7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1028,8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469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45,6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+16,7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141,5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66,9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47,3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141,5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65,3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46,1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+1,6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46,9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48,1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+3,5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144,6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144,6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+0,9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54,2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52,9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45,9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+1,3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180,6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62,9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34,8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180,6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33,7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+2,0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54,9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60,6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+8,7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45,7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203554"/>
              </p:ext>
            </p:extLst>
          </p:nvPr>
        </p:nvGraphicFramePr>
        <p:xfrm>
          <a:off x="107503" y="483517"/>
          <a:ext cx="8928988" cy="4538038"/>
        </p:xfrm>
        <a:graphic>
          <a:graphicData uri="http://schemas.openxmlformats.org/drawingml/2006/table">
            <a:tbl>
              <a:tblPr/>
              <a:tblGrid>
                <a:gridCol w="1582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</a:t>
                      </a:r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местных бюджетов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(дотация, субвенции)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6612,7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9344,2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19632,4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22753,2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Районный бюджет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6320,3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9057,4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12913,4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13210,1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19233,7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22267,5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3895690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01650199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09596"/>
              </p:ext>
            </p:extLst>
          </p:nvPr>
        </p:nvGraphicFramePr>
        <p:xfrm>
          <a:off x="142844" y="27176"/>
          <a:ext cx="8786876" cy="4835338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 20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21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17 818,4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18017,4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1 778,0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19 596,4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22440,8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17 539,5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17709,3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19 196,2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21971,8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8323351"/>
              </p:ext>
            </p:extLst>
          </p:nvPr>
        </p:nvGraphicFramePr>
        <p:xfrm>
          <a:off x="76200" y="699542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0134819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72354693"/>
              </p:ext>
            </p:extLst>
          </p:nvPr>
        </p:nvGraphicFramePr>
        <p:xfrm>
          <a:off x="-180528" y="589632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86484511"/>
              </p:ext>
            </p:extLst>
          </p:nvPr>
        </p:nvGraphicFramePr>
        <p:xfrm>
          <a:off x="4201344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741101"/>
              </p:ext>
            </p:extLst>
          </p:nvPr>
        </p:nvGraphicFramePr>
        <p:xfrm>
          <a:off x="-1116632" y="-596602"/>
          <a:ext cx="8866441" cy="4828136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01.07.2022года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01.07.2021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01.07.2022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143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281,8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274,3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281,8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274,3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7527</TotalTime>
  <Words>793</Words>
  <Application>Microsoft Office PowerPoint</Application>
  <PresentationFormat>Экран (16:9)</PresentationFormat>
  <Paragraphs>474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Ковальчук Елена Леонидовна</cp:lastModifiedBy>
  <cp:revision>565</cp:revision>
  <cp:lastPrinted>2022-07-19T08:21:12Z</cp:lastPrinted>
  <dcterms:created xsi:type="dcterms:W3CDTF">2013-10-16T05:53:51Z</dcterms:created>
  <dcterms:modified xsi:type="dcterms:W3CDTF">2022-07-28T06:47:57Z</dcterms:modified>
</cp:coreProperties>
</file>